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Barlow Condensed Heavy" charset="1" panose="00000A06000000000000"/>
      <p:regular r:id="rId75"/>
    </p:embeddedFont>
    <p:embeddedFont>
      <p:font typeface="Barlow Condensed Bold" charset="1" panose="00000806000000000000"/>
      <p:regular r:id="rId76"/>
    </p:embeddedFont>
    <p:embeddedFont>
      <p:font typeface="Aileron Bold" charset="1" panose="00000800000000000000"/>
      <p:regular r:id="rId77"/>
    </p:embeddedFont>
    <p:embeddedFont>
      <p:font typeface="Akzidenz-Grotesk Bold Italics" charset="1" panose="02000803060000090004"/>
      <p:regular r:id="rId78"/>
    </p:embeddedFont>
    <p:embeddedFont>
      <p:font typeface="Aileron" charset="1" panose="00000500000000000000"/>
      <p:regular r:id="rId79"/>
    </p:embeddedFont>
    <p:embeddedFont>
      <p:font typeface="Akzidenz-Grotesk Bold" charset="1" panose="02000803050000020004"/>
      <p:regular r:id="rId80"/>
    </p:embeddedFont>
    <p:embeddedFont>
      <p:font typeface="Akzidenz-Grotesk Heavy" charset="1" panose="02000503050000020004"/>
      <p:regular r:id="rId81"/>
    </p:embeddedFont>
    <p:embeddedFont>
      <p:font typeface="Aileron Heavy" charset="1" panose="00000A00000000000000"/>
      <p:regular r:id="rId82"/>
    </p:embeddedFont>
    <p:embeddedFont>
      <p:font typeface="Arimo" charset="1" panose="020B0604020202020204"/>
      <p:regular r:id="rId83"/>
    </p:embeddedFont>
    <p:embeddedFont>
      <p:font typeface="Arimo Bold" charset="1" panose="020B0704020202020204"/>
      <p:regular r:id="rId84"/>
    </p:embeddedFont>
    <p:embeddedFont>
      <p:font typeface="Aileron Bold Italics" charset="1" panose="00000800000000000000"/>
      <p:regular r:id="rId85"/>
    </p:embeddedFont>
    <p:embeddedFont>
      <p:font typeface="Aileron Italics" charset="1" panose="00000500000000000000"/>
      <p:regular r:id="rId86"/>
    </p:embeddedFont>
    <p:embeddedFont>
      <p:font typeface="Montserrat Heavy" charset="1" panose="00000A00000000000000"/>
      <p:regular r:id="rId87"/>
    </p:embeddedFont>
    <p:embeddedFont>
      <p:font typeface="Times New Roman Bold" charset="1" panose="02030802070405020303"/>
      <p:regular r:id="rId88"/>
    </p:embeddedFont>
    <p:embeddedFont>
      <p:font typeface="Times New Roman" charset="1" panose="02030502070405020303"/>
      <p:regular r:id="rId89"/>
    </p:embeddedFont>
    <p:embeddedFont>
      <p:font typeface="Noto Sans" charset="1" panose="020B0502040504020204"/>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4.png" Type="http://schemas.openxmlformats.org/officeDocument/2006/relationships/image"/><Relationship Id="rId7" Target="../embeddings/oleObject1.bin" Type="http://schemas.openxmlformats.org/officeDocument/2006/relationships/oleObjec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5.png" Type="http://schemas.openxmlformats.org/officeDocument/2006/relationships/image"/><Relationship Id="rId7" Target="../embeddings/oleObject2.bin" Type="http://schemas.openxmlformats.org/officeDocument/2006/relationships/oleObjec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5.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svg" Type="http://schemas.openxmlformats.org/officeDocument/2006/relationships/image"/><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0985114" cy="6979054"/>
            <a:chOff x="-1270" y="0"/>
            <a:chExt cx="5331580" cy="3387255"/>
          </a:xfrm>
        </p:grpSpPr>
        <p:sp>
          <p:nvSpPr>
            <p:cNvPr name="Freeform 4" id="4"/>
            <p:cNvSpPr/>
            <p:nvPr/>
          </p:nvSpPr>
          <p:spPr>
            <a:xfrm flipH="false" flipV="false" rot="0">
              <a:off x="-10" y="0"/>
              <a:ext cx="5331590" cy="3387255"/>
            </a:xfrm>
            <a:custGeom>
              <a:avLst/>
              <a:gdLst/>
              <a:ahLst/>
              <a:cxnLst/>
              <a:rect r="r" b="b" t="t" l="l"/>
              <a:pathLst>
                <a:path h="3387255" w="5331590">
                  <a:moveTo>
                    <a:pt x="5331590" y="728394"/>
                  </a:moveTo>
                  <a:cubicBezTo>
                    <a:pt x="5331590" y="1130575"/>
                    <a:pt x="5055613" y="1456788"/>
                    <a:pt x="4715380" y="1456788"/>
                  </a:cubicBezTo>
                  <a:lnTo>
                    <a:pt x="3600172" y="1456788"/>
                  </a:lnTo>
                  <a:cubicBezTo>
                    <a:pt x="3574969" y="1456788"/>
                    <a:pt x="3554807" y="1482110"/>
                    <a:pt x="3554807" y="1511902"/>
                  </a:cubicBezTo>
                  <a:cubicBezTo>
                    <a:pt x="3554807" y="1619150"/>
                    <a:pt x="3534645" y="1720440"/>
                    <a:pt x="3500622" y="1812792"/>
                  </a:cubicBezTo>
                  <a:cubicBezTo>
                    <a:pt x="3479200" y="1867906"/>
                    <a:pt x="3513223" y="1930467"/>
                    <a:pt x="3564888" y="1930467"/>
                  </a:cubicBezTo>
                  <a:cubicBezTo>
                    <a:pt x="3905121" y="1930467"/>
                    <a:pt x="4181088" y="2256681"/>
                    <a:pt x="4181088" y="2658861"/>
                  </a:cubicBezTo>
                  <a:cubicBezTo>
                    <a:pt x="4181088" y="3061042"/>
                    <a:pt x="3905121" y="3387255"/>
                    <a:pt x="3564888" y="3387255"/>
                  </a:cubicBezTo>
                  <a:lnTo>
                    <a:pt x="1242481" y="3387255"/>
                  </a:lnTo>
                  <a:cubicBezTo>
                    <a:pt x="902248" y="3387255"/>
                    <a:pt x="626281" y="3061042"/>
                    <a:pt x="626281" y="2658861"/>
                  </a:cubicBezTo>
                  <a:cubicBezTo>
                    <a:pt x="626281" y="2551613"/>
                    <a:pt x="646443" y="2450323"/>
                    <a:pt x="680466" y="2357971"/>
                  </a:cubicBezTo>
                  <a:cubicBezTo>
                    <a:pt x="701889" y="2302857"/>
                    <a:pt x="667865" y="2240296"/>
                    <a:pt x="616200" y="2240296"/>
                  </a:cubicBezTo>
                  <a:cubicBezTo>
                    <a:pt x="275967" y="2240296"/>
                    <a:pt x="0" y="1914082"/>
                    <a:pt x="0" y="1511902"/>
                  </a:cubicBezTo>
                  <a:cubicBezTo>
                    <a:pt x="0" y="1109721"/>
                    <a:pt x="275967" y="783508"/>
                    <a:pt x="616200" y="783508"/>
                  </a:cubicBezTo>
                  <a:lnTo>
                    <a:pt x="1731409" y="783508"/>
                  </a:lnTo>
                  <a:cubicBezTo>
                    <a:pt x="1756611" y="783508"/>
                    <a:pt x="1776773" y="759675"/>
                    <a:pt x="1776773" y="729884"/>
                  </a:cubicBezTo>
                  <a:lnTo>
                    <a:pt x="1776773" y="728394"/>
                  </a:lnTo>
                  <a:cubicBezTo>
                    <a:pt x="1776773" y="326213"/>
                    <a:pt x="2052740" y="0"/>
                    <a:pt x="2392973" y="0"/>
                  </a:cubicBezTo>
                  <a:lnTo>
                    <a:pt x="4714120" y="0"/>
                  </a:lnTo>
                  <a:cubicBezTo>
                    <a:pt x="5055613" y="0"/>
                    <a:pt x="5331590" y="326213"/>
                    <a:pt x="5331590" y="728394"/>
                  </a:cubicBezTo>
                  <a:close/>
                </a:path>
              </a:pathLst>
            </a:custGeom>
            <a:blipFill>
              <a:blip r:embed="rId4"/>
              <a:stretch>
                <a:fillRect l="-843" t="-6638" r="-844" b="0"/>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388641" y="1245732"/>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536345" y="3479949"/>
            <a:ext cx="9734623" cy="166355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BÁO CÁO CUỐI KÌ</a:t>
            </a:r>
          </a:p>
        </p:txBody>
      </p:sp>
      <p:sp>
        <p:nvSpPr>
          <p:cNvPr name="TextBox 16" id="16"/>
          <p:cNvSpPr txBox="true"/>
          <p:nvPr/>
        </p:nvSpPr>
        <p:spPr>
          <a:xfrm rot="0">
            <a:off x="4709748" y="5613498"/>
            <a:ext cx="9934824" cy="806095"/>
          </a:xfrm>
          <a:prstGeom prst="rect">
            <a:avLst/>
          </a:prstGeom>
        </p:spPr>
        <p:txBody>
          <a:bodyPr anchor="t" rtlCol="false" tIns="0" lIns="0" bIns="0" rIns="0">
            <a:spAutoFit/>
          </a:bodyPr>
          <a:lstStyle/>
          <a:p>
            <a:pPr algn="l">
              <a:lnSpc>
                <a:spcPts val="6583"/>
              </a:lnSpc>
            </a:pPr>
            <a:r>
              <a:rPr lang="en-US" sz="5025" b="true">
                <a:solidFill>
                  <a:srgbClr val="021828"/>
                </a:solidFill>
                <a:latin typeface="Barlow Condensed Bold"/>
                <a:ea typeface="Barlow Condensed Bold"/>
                <a:cs typeface="Barlow Condensed Bold"/>
                <a:sym typeface="Barlow Condensed Bold"/>
              </a:rPr>
              <a:t>Môn : Cơ sở dữ liệu </a:t>
            </a:r>
          </a:p>
        </p:txBody>
      </p:sp>
      <p:sp>
        <p:nvSpPr>
          <p:cNvPr name="TextBox 17" id="17"/>
          <p:cNvSpPr txBox="true"/>
          <p:nvPr/>
        </p:nvSpPr>
        <p:spPr>
          <a:xfrm rot="0">
            <a:off x="13976989" y="1415944"/>
            <a:ext cx="3491821" cy="342352"/>
          </a:xfrm>
          <a:prstGeom prst="rect">
            <a:avLst/>
          </a:prstGeom>
        </p:spPr>
        <p:txBody>
          <a:bodyPr anchor="t" rtlCol="false" tIns="0" lIns="0" bIns="0" rIns="0">
            <a:spAutoFit/>
          </a:bodyPr>
          <a:lstStyle/>
          <a:p>
            <a:pPr algn="l">
              <a:lnSpc>
                <a:spcPts val="2799"/>
              </a:lnSpc>
            </a:pPr>
            <a:r>
              <a:rPr lang="en-US" sz="2204" b="true">
                <a:solidFill>
                  <a:srgbClr val="FFFFFF"/>
                </a:solidFill>
                <a:latin typeface="Aileron Bold"/>
                <a:ea typeface="Aileron Bold"/>
                <a:cs typeface="Aileron Bold"/>
                <a:sym typeface="Aileron Bold"/>
              </a:rPr>
              <a:t>NHÓM 8 THỰC HIỆN</a:t>
            </a:r>
          </a:p>
        </p:txBody>
      </p:sp>
      <p:sp>
        <p:nvSpPr>
          <p:cNvPr name="TextBox 18" id="18"/>
          <p:cNvSpPr txBox="true"/>
          <p:nvPr/>
        </p:nvSpPr>
        <p:spPr>
          <a:xfrm rot="0">
            <a:off x="2536345" y="8495032"/>
            <a:ext cx="4136678" cy="763268"/>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GVHD:  THS. Lê Hữu Hùng</a:t>
            </a:r>
          </a:p>
          <a:p>
            <a:pPr algn="ctr">
              <a:lnSpc>
                <a:spcPts val="3080"/>
              </a:lnSpc>
              <a:spcBef>
                <a:spcPct val="0"/>
              </a:spcBef>
            </a:pPr>
            <a:r>
              <a:rPr lang="en-US" b="true" sz="2200">
                <a:solidFill>
                  <a:srgbClr val="000000"/>
                </a:solidFill>
                <a:latin typeface="Aileron Bold"/>
                <a:ea typeface="Aileron Bold"/>
                <a:cs typeface="Aileron Bold"/>
                <a:sym typeface="Aileron Bold"/>
              </a:rPr>
              <a:t>                       THS. Nguyễn Thị Hoài</a:t>
            </a:r>
          </a:p>
        </p:txBody>
      </p:sp>
      <p:sp>
        <p:nvSpPr>
          <p:cNvPr name="TextBox 19" id="19"/>
          <p:cNvSpPr txBox="true"/>
          <p:nvPr/>
        </p:nvSpPr>
        <p:spPr>
          <a:xfrm rot="0">
            <a:off x="4709748" y="6759905"/>
            <a:ext cx="5387816" cy="537844"/>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Aileron Bold"/>
                <a:ea typeface="Aileron Bold"/>
                <a:cs typeface="Aileron Bold"/>
                <a:sym typeface="Aileron Bold"/>
              </a:rPr>
              <a:t>ĐỀ TÀI : QUẢN LÝ BỆNH VIỆN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1028700" y="971550"/>
            <a:ext cx="8115300" cy="6544980"/>
          </a:xfrm>
          <a:prstGeom prst="rect">
            <a:avLst/>
          </a:prstGeom>
        </p:spPr>
        <p:txBody>
          <a:bodyPr anchor="t" rtlCol="false" tIns="0" lIns="0" bIns="0" rIns="0">
            <a:spAutoFit/>
          </a:bodyPr>
          <a:lstStyle/>
          <a:p>
            <a:pPr algn="l">
              <a:lnSpc>
                <a:spcPts val="3843"/>
              </a:lnSpc>
              <a:spcBef>
                <a:spcPct val="0"/>
              </a:spcBef>
            </a:pPr>
            <a:r>
              <a:rPr lang="en-US" b="true" sz="2745">
                <a:solidFill>
                  <a:srgbClr val="021828"/>
                </a:solidFill>
                <a:latin typeface="Aileron Bold"/>
                <a:ea typeface="Aileron Bold"/>
                <a:cs typeface="Aileron Bold"/>
                <a:sym typeface="Aileron Bold"/>
              </a:rPr>
              <a:t>-- TẠO BẢNG KHU CHỮA TRỊ - BÁC SĨ </a:t>
            </a:r>
          </a:p>
          <a:p>
            <a:pPr algn="l">
              <a:lnSpc>
                <a:spcPts val="3919"/>
              </a:lnSpc>
              <a:spcBef>
                <a:spcPct val="0"/>
              </a:spcBef>
            </a:pPr>
            <a:r>
              <a:rPr lang="en-US" sz="2799">
                <a:solidFill>
                  <a:srgbClr val="000000"/>
                </a:solidFill>
                <a:latin typeface="Arimo"/>
                <a:ea typeface="Arimo"/>
                <a:cs typeface="Arimo"/>
                <a:sym typeface="Arimo"/>
              </a:rPr>
              <a:t>CREATE TABLE KHUCHUATRI_BACSI (</a:t>
            </a:r>
          </a:p>
          <a:p>
            <a:pPr algn="l">
              <a:lnSpc>
                <a:spcPts val="3919"/>
              </a:lnSpc>
              <a:spcBef>
                <a:spcPct val="0"/>
              </a:spcBef>
            </a:pPr>
            <a:r>
              <a:rPr lang="en-US" sz="2799">
                <a:solidFill>
                  <a:srgbClr val="000000"/>
                </a:solidFill>
                <a:latin typeface="Arimo"/>
                <a:ea typeface="Arimo"/>
                <a:cs typeface="Arimo"/>
                <a:sym typeface="Arimo"/>
              </a:rPr>
              <a:t>    SoKhuChuaTri INT,</a:t>
            </a:r>
          </a:p>
          <a:p>
            <a:pPr algn="l">
              <a:lnSpc>
                <a:spcPts val="3919"/>
              </a:lnSpc>
              <a:spcBef>
                <a:spcPct val="0"/>
              </a:spcBef>
            </a:pPr>
            <a:r>
              <a:rPr lang="en-US" sz="2799">
                <a:solidFill>
                  <a:srgbClr val="000000"/>
                </a:solidFill>
                <a:latin typeface="Arimo"/>
                <a:ea typeface="Arimo"/>
                <a:cs typeface="Arimo"/>
                <a:sym typeface="Arimo"/>
              </a:rPr>
              <a:t>    MaBacSi INT,</a:t>
            </a:r>
          </a:p>
          <a:p>
            <a:pPr algn="l">
              <a:lnSpc>
                <a:spcPts val="3919"/>
              </a:lnSpc>
              <a:spcBef>
                <a:spcPct val="0"/>
              </a:spcBef>
            </a:pPr>
            <a:r>
              <a:rPr lang="en-US" sz="2799">
                <a:solidFill>
                  <a:srgbClr val="000000"/>
                </a:solidFill>
                <a:latin typeface="Arimo"/>
                <a:ea typeface="Arimo"/>
                <a:cs typeface="Arimo"/>
                <a:sym typeface="Arimo"/>
              </a:rPr>
              <a:t>    PRIMARY KEY (SoKhuChuaTri, MaBacSi),</a:t>
            </a:r>
          </a:p>
          <a:p>
            <a:pPr algn="l">
              <a:lnSpc>
                <a:spcPts val="3919"/>
              </a:lnSpc>
              <a:spcBef>
                <a:spcPct val="0"/>
              </a:spcBef>
            </a:pPr>
            <a:r>
              <a:rPr lang="en-US" sz="2799">
                <a:solidFill>
                  <a:srgbClr val="000000"/>
                </a:solidFill>
                <a:latin typeface="Arimo"/>
                <a:ea typeface="Arimo"/>
                <a:cs typeface="Arimo"/>
                <a:sym typeface="Arimo"/>
              </a:rPr>
              <a:t>    CONSTRAINT FK_KCTBS_KhuChuaTri FOREIGN KEY (SoKhuChuaTri) REFERENCES KHUCHUATRI(SoKhuChuaTri),</a:t>
            </a:r>
          </a:p>
          <a:p>
            <a:pPr algn="l">
              <a:lnSpc>
                <a:spcPts val="3919"/>
              </a:lnSpc>
              <a:spcBef>
                <a:spcPct val="0"/>
              </a:spcBef>
            </a:pPr>
            <a:r>
              <a:rPr lang="en-US" sz="2799">
                <a:solidFill>
                  <a:srgbClr val="000000"/>
                </a:solidFill>
                <a:latin typeface="Arimo"/>
                <a:ea typeface="Arimo"/>
                <a:cs typeface="Arimo"/>
                <a:sym typeface="Arimo"/>
              </a:rPr>
              <a:t>    CONSTRAINT FK_KCTBS_BacSi FOREIGN KEY (MaBacSi) REFERENCES BACSI(MaBacSi))</a:t>
            </a:r>
          </a:p>
          <a:p>
            <a:pPr algn="l">
              <a:lnSpc>
                <a:spcPts val="1737"/>
              </a:lnSpc>
              <a:spcBef>
                <a:spcPct val="0"/>
              </a:spcBef>
            </a:pPr>
          </a:p>
          <a:p>
            <a:pPr algn="l">
              <a:lnSpc>
                <a:spcPts val="3843"/>
              </a:lnSpc>
              <a:spcBef>
                <a:spcPct val="0"/>
              </a:spcBef>
            </a:pPr>
          </a:p>
          <a:p>
            <a:pPr algn="l">
              <a:lnSpc>
                <a:spcPts val="3843"/>
              </a:lnSpc>
              <a:spcBef>
                <a:spcPct val="0"/>
              </a:spcBef>
            </a:pPr>
          </a:p>
          <a:p>
            <a:pPr algn="l">
              <a:lnSpc>
                <a:spcPts val="3362"/>
              </a:lnSpc>
              <a:spcBef>
                <a:spcPct val="0"/>
              </a:spcBef>
            </a:pPr>
          </a:p>
        </p:txBody>
      </p:sp>
      <p:sp>
        <p:nvSpPr>
          <p:cNvPr name="TextBox 5" id="5"/>
          <p:cNvSpPr txBox="true"/>
          <p:nvPr/>
        </p:nvSpPr>
        <p:spPr>
          <a:xfrm rot="0">
            <a:off x="1299502" y="6088061"/>
            <a:ext cx="10652856" cy="5168344"/>
          </a:xfrm>
          <a:prstGeom prst="rect">
            <a:avLst/>
          </a:prstGeom>
        </p:spPr>
        <p:txBody>
          <a:bodyPr anchor="t" rtlCol="false" tIns="0" lIns="0" bIns="0" rIns="0">
            <a:spAutoFit/>
          </a:bodyPr>
          <a:lstStyle/>
          <a:p>
            <a:pPr algn="l">
              <a:lnSpc>
                <a:spcPts val="4139"/>
              </a:lnSpc>
              <a:spcBef>
                <a:spcPct val="0"/>
              </a:spcBef>
            </a:pPr>
            <a:r>
              <a:rPr lang="en-US" b="true" sz="2956">
                <a:solidFill>
                  <a:srgbClr val="021828"/>
                </a:solidFill>
                <a:latin typeface="Aileron Bold"/>
                <a:ea typeface="Aileron Bold"/>
                <a:cs typeface="Aileron Bold"/>
                <a:sym typeface="Aileron Bold"/>
              </a:rPr>
              <a:t>-- TẠO BẢNG GIƯỜNG </a:t>
            </a:r>
          </a:p>
          <a:p>
            <a:pPr algn="l">
              <a:lnSpc>
                <a:spcPts val="4139"/>
              </a:lnSpc>
              <a:spcBef>
                <a:spcPct val="0"/>
              </a:spcBef>
            </a:pPr>
            <a:r>
              <a:rPr lang="en-US" sz="2956">
                <a:solidFill>
                  <a:srgbClr val="021828"/>
                </a:solidFill>
                <a:latin typeface="Aileron"/>
                <a:ea typeface="Aileron"/>
                <a:cs typeface="Aileron"/>
                <a:sym typeface="Aileron"/>
              </a:rPr>
              <a:t>CREATE TABLE GIUONG (</a:t>
            </a:r>
          </a:p>
          <a:p>
            <a:pPr algn="l">
              <a:lnSpc>
                <a:spcPts val="4139"/>
              </a:lnSpc>
              <a:spcBef>
                <a:spcPct val="0"/>
              </a:spcBef>
            </a:pPr>
            <a:r>
              <a:rPr lang="en-US" sz="2956">
                <a:solidFill>
                  <a:srgbClr val="021828"/>
                </a:solidFill>
                <a:latin typeface="Aileron"/>
                <a:ea typeface="Aileron"/>
                <a:cs typeface="Aileron"/>
                <a:sym typeface="Aileron"/>
              </a:rPr>
              <a:t>    SoGiuong INT PRIMARY KEY,</a:t>
            </a:r>
          </a:p>
          <a:p>
            <a:pPr algn="l">
              <a:lnSpc>
                <a:spcPts val="4139"/>
              </a:lnSpc>
              <a:spcBef>
                <a:spcPct val="0"/>
              </a:spcBef>
            </a:pPr>
            <a:r>
              <a:rPr lang="en-US" sz="2956">
                <a:solidFill>
                  <a:srgbClr val="021828"/>
                </a:solidFill>
                <a:latin typeface="Aileron"/>
                <a:ea typeface="Aileron"/>
                <a:cs typeface="Aileron"/>
                <a:sym typeface="Aileron"/>
              </a:rPr>
              <a:t>    SoPhong INT,</a:t>
            </a:r>
          </a:p>
          <a:p>
            <a:pPr algn="l">
              <a:lnSpc>
                <a:spcPts val="4139"/>
              </a:lnSpc>
              <a:spcBef>
                <a:spcPct val="0"/>
              </a:spcBef>
            </a:pPr>
            <a:r>
              <a:rPr lang="en-US" sz="2956">
                <a:solidFill>
                  <a:srgbClr val="021828"/>
                </a:solidFill>
                <a:latin typeface="Aileron"/>
                <a:ea typeface="Aileron"/>
                <a:cs typeface="Aileron"/>
                <a:sym typeface="Aileron"/>
              </a:rPr>
              <a:t>    SoKhuChuaTri INT,</a:t>
            </a:r>
          </a:p>
          <a:p>
            <a:pPr algn="l">
              <a:lnSpc>
                <a:spcPts val="4139"/>
              </a:lnSpc>
              <a:spcBef>
                <a:spcPct val="0"/>
              </a:spcBef>
            </a:pPr>
            <a:r>
              <a:rPr lang="en-US" sz="2956">
                <a:solidFill>
                  <a:srgbClr val="021828"/>
                </a:solidFill>
                <a:latin typeface="Aileron"/>
                <a:ea typeface="Aileron"/>
                <a:cs typeface="Aileron"/>
                <a:sym typeface="Aileron"/>
              </a:rPr>
              <a:t>    CONSTRAINT FK_Giuong_KhuChuaTri FOREIGN KEY (SoKhuChuaTri) REFERENCES KHUCHUATRI(SoKhuChuaTri))</a:t>
            </a:r>
          </a:p>
          <a:p>
            <a:pPr algn="l">
              <a:lnSpc>
                <a:spcPts val="4139"/>
              </a:lnSpc>
              <a:spcBef>
                <a:spcPct val="0"/>
              </a:spcBef>
            </a:pPr>
          </a:p>
          <a:p>
            <a:pPr algn="l">
              <a:lnSpc>
                <a:spcPts val="4139"/>
              </a:lnSpc>
              <a:spcBef>
                <a:spcPct val="0"/>
              </a:spcBef>
            </a:pPr>
          </a:p>
          <a:p>
            <a:pPr algn="l">
              <a:lnSpc>
                <a:spcPts val="362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515600" y="1876856"/>
            <a:ext cx="8647450" cy="8538210"/>
          </a:xfrm>
          <a:prstGeom prst="rect">
            <a:avLst/>
          </a:prstGeom>
        </p:spPr>
        <p:txBody>
          <a:bodyPr anchor="t" rtlCol="false" tIns="0" lIns="0" bIns="0" rIns="0">
            <a:spAutoFit/>
          </a:bodyPr>
          <a:lstStyle/>
          <a:p>
            <a:pPr algn="l">
              <a:lnSpc>
                <a:spcPts val="2940"/>
              </a:lnSpc>
            </a:pPr>
            <a:r>
              <a:rPr lang="en-US" sz="2100" b="true">
                <a:solidFill>
                  <a:srgbClr val="000000"/>
                </a:solidFill>
                <a:latin typeface="Arimo Bold"/>
                <a:ea typeface="Arimo Bold"/>
                <a:cs typeface="Arimo Bold"/>
                <a:sym typeface="Arimo Bold"/>
              </a:rPr>
              <a:t>-- TẠO BẢNG BỆNH NHÂN </a:t>
            </a:r>
          </a:p>
          <a:p>
            <a:pPr algn="l">
              <a:lnSpc>
                <a:spcPts val="2940"/>
              </a:lnSpc>
            </a:pPr>
            <a:r>
              <a:rPr lang="en-US" sz="2100">
                <a:solidFill>
                  <a:srgbClr val="000000"/>
                </a:solidFill>
                <a:latin typeface="Arimo"/>
                <a:ea typeface="Arimo"/>
                <a:cs typeface="Arimo"/>
                <a:sym typeface="Arimo"/>
              </a:rPr>
              <a:t>CREATE TABLE BENHNHAN (</a:t>
            </a:r>
          </a:p>
          <a:p>
            <a:pPr algn="l">
              <a:lnSpc>
                <a:spcPts val="2940"/>
              </a:lnSpc>
            </a:pPr>
            <a:r>
              <a:rPr lang="en-US" sz="2100">
                <a:solidFill>
                  <a:srgbClr val="000000"/>
                </a:solidFill>
                <a:latin typeface="Arimo"/>
                <a:ea typeface="Arimo"/>
                <a:cs typeface="Arimo"/>
                <a:sym typeface="Arimo"/>
              </a:rPr>
              <a:t>    MaBenhNhan INT PRIMARY KEY,</a:t>
            </a:r>
          </a:p>
          <a:p>
            <a:pPr algn="l">
              <a:lnSpc>
                <a:spcPts val="2940"/>
              </a:lnSpc>
            </a:pPr>
            <a:r>
              <a:rPr lang="en-US" sz="2100">
                <a:solidFill>
                  <a:srgbClr val="000000"/>
                </a:solidFill>
                <a:latin typeface="Arimo"/>
                <a:ea typeface="Arimo"/>
                <a:cs typeface="Arimo"/>
                <a:sym typeface="Arimo"/>
              </a:rPr>
              <a:t>    TenBenhNhan NVARCHAR(100),</a:t>
            </a:r>
          </a:p>
          <a:p>
            <a:pPr algn="l">
              <a:lnSpc>
                <a:spcPts val="2940"/>
              </a:lnSpc>
            </a:pPr>
            <a:r>
              <a:rPr lang="en-US" sz="2100">
                <a:solidFill>
                  <a:srgbClr val="000000"/>
                </a:solidFill>
                <a:latin typeface="Arimo"/>
                <a:ea typeface="Arimo"/>
                <a:cs typeface="Arimo"/>
                <a:sym typeface="Arimo"/>
              </a:rPr>
              <a:t>    NgaySinh DATE,</a:t>
            </a:r>
          </a:p>
          <a:p>
            <a:pPr algn="l">
              <a:lnSpc>
                <a:spcPts val="2940"/>
              </a:lnSpc>
            </a:pPr>
            <a:r>
              <a:rPr lang="en-US" sz="2100">
                <a:solidFill>
                  <a:srgbClr val="000000"/>
                </a:solidFill>
                <a:latin typeface="Arimo"/>
                <a:ea typeface="Arimo"/>
                <a:cs typeface="Arimo"/>
                <a:sym typeface="Arimo"/>
              </a:rPr>
              <a:t>    SoGiuong INT,</a:t>
            </a:r>
          </a:p>
          <a:p>
            <a:pPr algn="l">
              <a:lnSpc>
                <a:spcPts val="2940"/>
              </a:lnSpc>
            </a:pPr>
            <a:r>
              <a:rPr lang="en-US" sz="2100">
                <a:solidFill>
                  <a:srgbClr val="000000"/>
                </a:solidFill>
                <a:latin typeface="Arimo"/>
                <a:ea typeface="Arimo"/>
                <a:cs typeface="Arimo"/>
                <a:sym typeface="Arimo"/>
              </a:rPr>
              <a:t>    LoaiBenhNhan NVARCHAR(50),</a:t>
            </a:r>
          </a:p>
          <a:p>
            <a:pPr algn="l">
              <a:lnSpc>
                <a:spcPts val="2940"/>
              </a:lnSpc>
            </a:pPr>
            <a:r>
              <a:rPr lang="en-US" sz="2100">
                <a:solidFill>
                  <a:srgbClr val="000000"/>
                </a:solidFill>
                <a:latin typeface="Arimo"/>
                <a:ea typeface="Arimo"/>
                <a:cs typeface="Arimo"/>
                <a:sym typeface="Arimo"/>
              </a:rPr>
              <a:t>    CONSTRAINT FK_BenhNhan_Giuong FOREIGN KEY (SoGiuong) REFERENCES GIUONG(SoGiuong))</a:t>
            </a:r>
          </a:p>
          <a:p>
            <a:pPr algn="l">
              <a:lnSpc>
                <a:spcPts val="2940"/>
              </a:lnSpc>
            </a:pPr>
          </a:p>
          <a:p>
            <a:pPr algn="l">
              <a:lnSpc>
                <a:spcPts val="2940"/>
              </a:lnSpc>
            </a:pPr>
            <a:r>
              <a:rPr lang="en-US" sz="2100" b="true">
                <a:solidFill>
                  <a:srgbClr val="000000"/>
                </a:solidFill>
                <a:latin typeface="Arimo Bold"/>
                <a:ea typeface="Arimo Bold"/>
                <a:cs typeface="Arimo Bold"/>
                <a:sym typeface="Arimo Bold"/>
              </a:rPr>
              <a:t>-- TẠO BẢNG SỰ CHỮA TRỊ </a:t>
            </a:r>
          </a:p>
          <a:p>
            <a:pPr algn="l">
              <a:lnSpc>
                <a:spcPts val="2940"/>
              </a:lnSpc>
            </a:pPr>
            <a:r>
              <a:rPr lang="en-US" sz="2100">
                <a:solidFill>
                  <a:srgbClr val="000000"/>
                </a:solidFill>
                <a:latin typeface="Arimo"/>
                <a:ea typeface="Arimo"/>
                <a:cs typeface="Arimo"/>
                <a:sym typeface="Arimo"/>
              </a:rPr>
              <a:t>CREATE TABLE SUCHUATRI (</a:t>
            </a:r>
          </a:p>
          <a:p>
            <a:pPr algn="l">
              <a:lnSpc>
                <a:spcPts val="2940"/>
              </a:lnSpc>
            </a:pPr>
            <a:r>
              <a:rPr lang="en-US" sz="2100">
                <a:solidFill>
                  <a:srgbClr val="000000"/>
                </a:solidFill>
                <a:latin typeface="Arimo"/>
                <a:ea typeface="Arimo"/>
                <a:cs typeface="Arimo"/>
                <a:sym typeface="Arimo"/>
              </a:rPr>
              <a:t>    MaSoChuaTri INT PRIMARY KEY,</a:t>
            </a:r>
          </a:p>
          <a:p>
            <a:pPr algn="l">
              <a:lnSpc>
                <a:spcPts val="2940"/>
              </a:lnSpc>
            </a:pPr>
            <a:r>
              <a:rPr lang="en-US" sz="2100">
                <a:solidFill>
                  <a:srgbClr val="000000"/>
                </a:solidFill>
                <a:latin typeface="Arimo"/>
                <a:ea typeface="Arimo"/>
                <a:cs typeface="Arimo"/>
                <a:sym typeface="Arimo"/>
              </a:rPr>
              <a:t>    NgayChuaTri DATE,</a:t>
            </a:r>
          </a:p>
          <a:p>
            <a:pPr algn="l">
              <a:lnSpc>
                <a:spcPts val="2940"/>
              </a:lnSpc>
            </a:pPr>
            <a:r>
              <a:rPr lang="en-US" sz="2100">
                <a:solidFill>
                  <a:srgbClr val="000000"/>
                </a:solidFill>
                <a:latin typeface="Arimo"/>
                <a:ea typeface="Arimo"/>
                <a:cs typeface="Arimo"/>
                <a:sym typeface="Arimo"/>
              </a:rPr>
              <a:t>    ThoiGianChuaTri TIME,</a:t>
            </a:r>
          </a:p>
          <a:p>
            <a:pPr algn="l">
              <a:lnSpc>
                <a:spcPts val="2940"/>
              </a:lnSpc>
            </a:pPr>
            <a:r>
              <a:rPr lang="en-US" sz="2100">
                <a:solidFill>
                  <a:srgbClr val="000000"/>
                </a:solidFill>
                <a:latin typeface="Arimo"/>
                <a:ea typeface="Arimo"/>
                <a:cs typeface="Arimo"/>
                <a:sym typeface="Arimo"/>
              </a:rPr>
              <a:t>    KetQua NVARCHAR(200),</a:t>
            </a:r>
          </a:p>
          <a:p>
            <a:pPr algn="l">
              <a:lnSpc>
                <a:spcPts val="2940"/>
              </a:lnSpc>
            </a:pPr>
            <a:r>
              <a:rPr lang="en-US" sz="2100">
                <a:solidFill>
                  <a:srgbClr val="000000"/>
                </a:solidFill>
                <a:latin typeface="Arimo"/>
                <a:ea typeface="Arimo"/>
                <a:cs typeface="Arimo"/>
                <a:sym typeface="Arimo"/>
              </a:rPr>
              <a:t>    MaBacSi INT,</a:t>
            </a:r>
          </a:p>
          <a:p>
            <a:pPr algn="l">
              <a:lnSpc>
                <a:spcPts val="2940"/>
              </a:lnSpc>
            </a:pPr>
            <a:r>
              <a:rPr lang="en-US" sz="2100">
                <a:solidFill>
                  <a:srgbClr val="000000"/>
                </a:solidFill>
                <a:latin typeface="Arimo"/>
                <a:ea typeface="Arimo"/>
                <a:cs typeface="Arimo"/>
                <a:sym typeface="Arimo"/>
              </a:rPr>
              <a:t>    MaBenhNhan INT,</a:t>
            </a:r>
          </a:p>
          <a:p>
            <a:pPr algn="l">
              <a:lnSpc>
                <a:spcPts val="2940"/>
              </a:lnSpc>
            </a:pPr>
            <a:r>
              <a:rPr lang="en-US" sz="2100">
                <a:solidFill>
                  <a:srgbClr val="000000"/>
                </a:solidFill>
                <a:latin typeface="Arimo"/>
                <a:ea typeface="Arimo"/>
                <a:cs typeface="Arimo"/>
                <a:sym typeface="Arimo"/>
              </a:rPr>
              <a:t>    CONSTRAINT FK_SuChuaTri_BacSi FOREIGN KEY (MaBacSi) REFERENCES BACSI(MaBacSi),</a:t>
            </a:r>
          </a:p>
          <a:p>
            <a:pPr algn="l">
              <a:lnSpc>
                <a:spcPts val="2940"/>
              </a:lnSpc>
            </a:pPr>
            <a:r>
              <a:rPr lang="en-US" sz="2100" b="true">
                <a:solidFill>
                  <a:srgbClr val="000000"/>
                </a:solidFill>
                <a:latin typeface="Arimo Bold"/>
                <a:ea typeface="Arimo Bold"/>
                <a:cs typeface="Arimo Bold"/>
                <a:sym typeface="Arimo Bold"/>
              </a:rPr>
              <a:t>    </a:t>
            </a:r>
            <a:r>
              <a:rPr lang="en-US" sz="2100">
                <a:solidFill>
                  <a:srgbClr val="000000"/>
                </a:solidFill>
                <a:latin typeface="Arimo"/>
                <a:ea typeface="Arimo"/>
                <a:cs typeface="Arimo"/>
                <a:sym typeface="Arimo"/>
              </a:rPr>
              <a:t>CONSTRAINT FK_SuChuaTri_BenhNhan FOREIGN KEY (MaBenhNhan) REFERENCES BENHNHAN(MaBenhNhan))</a:t>
            </a:r>
          </a:p>
          <a:p>
            <a:pPr algn="l">
              <a:lnSpc>
                <a:spcPts val="2940"/>
              </a:lnSpc>
              <a:spcBef>
                <a:spcPct val="0"/>
              </a:spcBef>
            </a:pPr>
          </a:p>
        </p:txBody>
      </p:sp>
      <p:sp>
        <p:nvSpPr>
          <p:cNvPr name="AutoShape 5" id="5"/>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9521509" y="1720023"/>
            <a:ext cx="8766491" cy="10073011"/>
          </a:xfrm>
          <a:prstGeom prst="rect">
            <a:avLst/>
          </a:prstGeom>
        </p:spPr>
        <p:txBody>
          <a:bodyPr anchor="t" rtlCol="false" tIns="0" lIns="0" bIns="0" rIns="0">
            <a:spAutoFit/>
          </a:bodyPr>
          <a:lstStyle/>
          <a:p>
            <a:pPr algn="l">
              <a:lnSpc>
                <a:spcPts val="3513"/>
              </a:lnSpc>
            </a:pPr>
            <a:r>
              <a:rPr lang="en-US" sz="2509" b="true">
                <a:solidFill>
                  <a:srgbClr val="021828"/>
                </a:solidFill>
                <a:latin typeface="Aileron Bold"/>
                <a:ea typeface="Aileron Bold"/>
                <a:cs typeface="Aileron Bold"/>
                <a:sym typeface="Aileron Bold"/>
              </a:rPr>
              <a:t>-- TẠO BẢNG VẬT TƯ</a:t>
            </a:r>
            <a:r>
              <a:rPr lang="en-US" sz="2509" b="true">
                <a:solidFill>
                  <a:srgbClr val="021828"/>
                </a:solidFill>
                <a:latin typeface="Aileron Bold"/>
                <a:ea typeface="Aileron Bold"/>
                <a:cs typeface="Aileron Bold"/>
                <a:sym typeface="Aileron Bold"/>
              </a:rPr>
              <a:t> </a:t>
            </a:r>
          </a:p>
          <a:p>
            <a:pPr algn="l">
              <a:lnSpc>
                <a:spcPts val="3513"/>
              </a:lnSpc>
            </a:pPr>
            <a:r>
              <a:rPr lang="en-US" sz="2509">
                <a:solidFill>
                  <a:srgbClr val="021828"/>
                </a:solidFill>
                <a:latin typeface="Aileron"/>
                <a:ea typeface="Aileron"/>
                <a:cs typeface="Aileron"/>
                <a:sym typeface="Aileron"/>
              </a:rPr>
              <a:t>CREATE TABLE VATTU (</a:t>
            </a:r>
          </a:p>
          <a:p>
            <a:pPr algn="l">
              <a:lnSpc>
                <a:spcPts val="3513"/>
              </a:lnSpc>
            </a:pPr>
            <a:r>
              <a:rPr lang="en-US" sz="2509">
                <a:solidFill>
                  <a:srgbClr val="021828"/>
                </a:solidFill>
                <a:latin typeface="Aileron"/>
                <a:ea typeface="Aileron"/>
                <a:cs typeface="Aileron"/>
                <a:sym typeface="Aileron"/>
              </a:rPr>
              <a:t>MaVatTu INT PRIMARY KEY,</a:t>
            </a:r>
          </a:p>
          <a:p>
            <a:pPr algn="l">
              <a:lnSpc>
                <a:spcPts val="3513"/>
              </a:lnSpc>
            </a:pPr>
            <a:r>
              <a:rPr lang="en-US" sz="2509">
                <a:solidFill>
                  <a:srgbClr val="021828"/>
                </a:solidFill>
                <a:latin typeface="Aileron"/>
                <a:ea typeface="Aileron"/>
                <a:cs typeface="Aileron"/>
                <a:sym typeface="Aileron"/>
              </a:rPr>
              <a:t>TenVatTu NVARCHAR(100),</a:t>
            </a:r>
          </a:p>
          <a:p>
            <a:pPr algn="l">
              <a:lnSpc>
                <a:spcPts val="3513"/>
              </a:lnSpc>
            </a:pPr>
            <a:r>
              <a:rPr lang="en-US" sz="2509">
                <a:solidFill>
                  <a:srgbClr val="021828"/>
                </a:solidFill>
                <a:latin typeface="Aileron"/>
                <a:ea typeface="Aileron"/>
                <a:cs typeface="Aileron"/>
                <a:sym typeface="Aileron"/>
              </a:rPr>
              <a:t>DonGia DECIMAL(10,2),</a:t>
            </a:r>
          </a:p>
          <a:p>
            <a:pPr algn="l">
              <a:lnSpc>
                <a:spcPts val="3513"/>
              </a:lnSpc>
              <a:spcBef>
                <a:spcPct val="0"/>
              </a:spcBef>
            </a:pPr>
            <a:r>
              <a:rPr lang="en-US" sz="2509">
                <a:solidFill>
                  <a:srgbClr val="021828"/>
                </a:solidFill>
                <a:latin typeface="Aileron"/>
                <a:ea typeface="Aileron"/>
                <a:cs typeface="Aileron"/>
                <a:sym typeface="Aileron"/>
              </a:rPr>
              <a:t>DacTa NVARCHAR(200))</a:t>
            </a:r>
          </a:p>
          <a:p>
            <a:pPr algn="l">
              <a:lnSpc>
                <a:spcPts val="3513"/>
              </a:lnSpc>
              <a:spcBef>
                <a:spcPct val="0"/>
              </a:spcBef>
            </a:pPr>
          </a:p>
          <a:p>
            <a:pPr algn="l">
              <a:lnSpc>
                <a:spcPts val="3513"/>
              </a:lnSpc>
              <a:spcBef>
                <a:spcPct val="0"/>
              </a:spcBef>
            </a:pPr>
            <a:r>
              <a:rPr lang="en-US" b="true" sz="2509">
                <a:solidFill>
                  <a:srgbClr val="021828"/>
                </a:solidFill>
                <a:latin typeface="Aileron Bold"/>
                <a:ea typeface="Aileron Bold"/>
                <a:cs typeface="Aileron Bold"/>
                <a:sym typeface="Aileron Bold"/>
              </a:rPr>
              <a:t>-- TẠO BẢNG VẬT TƯ SỬ DỤNG </a:t>
            </a:r>
          </a:p>
          <a:p>
            <a:pPr algn="l">
              <a:lnSpc>
                <a:spcPts val="3513"/>
              </a:lnSpc>
              <a:spcBef>
                <a:spcPct val="0"/>
              </a:spcBef>
            </a:pPr>
            <a:r>
              <a:rPr lang="en-US" sz="2509">
                <a:solidFill>
                  <a:srgbClr val="021828"/>
                </a:solidFill>
                <a:latin typeface="Aileron"/>
                <a:ea typeface="Aileron"/>
                <a:cs typeface="Aileron"/>
                <a:sym typeface="Aileron"/>
              </a:rPr>
              <a:t>CREATE TABLE VATTU_SU_DUNG (</a:t>
            </a:r>
          </a:p>
          <a:p>
            <a:pPr algn="l">
              <a:lnSpc>
                <a:spcPts val="3513"/>
              </a:lnSpc>
              <a:spcBef>
                <a:spcPct val="0"/>
              </a:spcBef>
            </a:pPr>
            <a:r>
              <a:rPr lang="en-US" sz="2509">
                <a:solidFill>
                  <a:srgbClr val="021828"/>
                </a:solidFill>
                <a:latin typeface="Aileron"/>
                <a:ea typeface="Aileron"/>
                <a:cs typeface="Aileron"/>
                <a:sym typeface="Aileron"/>
              </a:rPr>
              <a:t>    MaVatTu INT,</a:t>
            </a:r>
          </a:p>
          <a:p>
            <a:pPr algn="l">
              <a:lnSpc>
                <a:spcPts val="3513"/>
              </a:lnSpc>
              <a:spcBef>
                <a:spcPct val="0"/>
              </a:spcBef>
            </a:pPr>
            <a:r>
              <a:rPr lang="en-US" sz="2509">
                <a:solidFill>
                  <a:srgbClr val="021828"/>
                </a:solidFill>
                <a:latin typeface="Aileron"/>
                <a:ea typeface="Aileron"/>
                <a:cs typeface="Aileron"/>
                <a:sym typeface="Aileron"/>
              </a:rPr>
              <a:t>    MaBenhNhan INT,</a:t>
            </a:r>
          </a:p>
          <a:p>
            <a:pPr algn="l">
              <a:lnSpc>
                <a:spcPts val="3513"/>
              </a:lnSpc>
              <a:spcBef>
                <a:spcPct val="0"/>
              </a:spcBef>
            </a:pPr>
            <a:r>
              <a:rPr lang="en-US" sz="2509">
                <a:solidFill>
                  <a:srgbClr val="021828"/>
                </a:solidFill>
                <a:latin typeface="Aileron"/>
                <a:ea typeface="Aileron"/>
                <a:cs typeface="Aileron"/>
                <a:sym typeface="Aileron"/>
              </a:rPr>
              <a:t>    SoLuong INT,</a:t>
            </a:r>
          </a:p>
          <a:p>
            <a:pPr algn="l">
              <a:lnSpc>
                <a:spcPts val="3513"/>
              </a:lnSpc>
              <a:spcBef>
                <a:spcPct val="0"/>
              </a:spcBef>
            </a:pPr>
            <a:r>
              <a:rPr lang="en-US" sz="2509">
                <a:solidFill>
                  <a:srgbClr val="021828"/>
                </a:solidFill>
                <a:latin typeface="Aileron"/>
                <a:ea typeface="Aileron"/>
                <a:cs typeface="Aileron"/>
                <a:sym typeface="Aileron"/>
              </a:rPr>
              <a:t>    ThoiGianSuDung DATETIME,</a:t>
            </a:r>
          </a:p>
          <a:p>
            <a:pPr algn="l">
              <a:lnSpc>
                <a:spcPts val="3513"/>
              </a:lnSpc>
              <a:spcBef>
                <a:spcPct val="0"/>
              </a:spcBef>
            </a:pPr>
            <a:r>
              <a:rPr lang="en-US" sz="2509">
                <a:solidFill>
                  <a:srgbClr val="021828"/>
                </a:solidFill>
                <a:latin typeface="Aileron"/>
                <a:ea typeface="Aileron"/>
                <a:cs typeface="Aileron"/>
                <a:sym typeface="Aileron"/>
              </a:rPr>
              <a:t>    TongTien MONEY,</a:t>
            </a:r>
          </a:p>
          <a:p>
            <a:pPr algn="l">
              <a:lnSpc>
                <a:spcPts val="3513"/>
              </a:lnSpc>
              <a:spcBef>
                <a:spcPct val="0"/>
              </a:spcBef>
            </a:pPr>
            <a:r>
              <a:rPr lang="en-US" sz="2509">
                <a:solidFill>
                  <a:srgbClr val="021828"/>
                </a:solidFill>
                <a:latin typeface="Aileron"/>
                <a:ea typeface="Aileron"/>
                <a:cs typeface="Aileron"/>
                <a:sym typeface="Aileron"/>
              </a:rPr>
              <a:t>    PRIMARY KEY (MaVatTu, MaBenhNhan),</a:t>
            </a:r>
          </a:p>
          <a:p>
            <a:pPr algn="l">
              <a:lnSpc>
                <a:spcPts val="3513"/>
              </a:lnSpc>
              <a:spcBef>
                <a:spcPct val="0"/>
              </a:spcBef>
            </a:pPr>
            <a:r>
              <a:rPr lang="en-US" sz="2509">
                <a:solidFill>
                  <a:srgbClr val="021828"/>
                </a:solidFill>
                <a:latin typeface="Aileron"/>
                <a:ea typeface="Aileron"/>
                <a:cs typeface="Aileron"/>
                <a:sym typeface="Aileron"/>
              </a:rPr>
              <a:t>    CONSTRAINT FK_VatTuSuDung_VatTu FOREIGN KEY (MaVatTu) REFERENCES VATTU(MaVatTu),</a:t>
            </a:r>
          </a:p>
          <a:p>
            <a:pPr algn="l">
              <a:lnSpc>
                <a:spcPts val="3513"/>
              </a:lnSpc>
              <a:spcBef>
                <a:spcPct val="0"/>
              </a:spcBef>
            </a:pPr>
            <a:r>
              <a:rPr lang="en-US" sz="2509">
                <a:solidFill>
                  <a:srgbClr val="021828"/>
                </a:solidFill>
                <a:latin typeface="Aileron"/>
                <a:ea typeface="Aileron"/>
                <a:cs typeface="Aileron"/>
                <a:sym typeface="Aileron"/>
              </a:rPr>
              <a:t>   CONSTRAINT FK_VatTuSuDung_BenhNhan FOREIGN KEY (MaBenhNhan) REFERENCES BENHNHAN(MaBenhNhan))</a:t>
            </a:r>
          </a:p>
          <a:p>
            <a:pPr algn="l">
              <a:lnSpc>
                <a:spcPts val="3513"/>
              </a:lnSpc>
              <a:spcBef>
                <a:spcPct val="0"/>
              </a:spcBef>
            </a:pPr>
          </a:p>
          <a:p>
            <a:pPr algn="l">
              <a:lnSpc>
                <a:spcPts val="3513"/>
              </a:lnSpc>
              <a:spcBef>
                <a:spcPct val="0"/>
              </a:spcBef>
            </a:pPr>
          </a:p>
          <a:p>
            <a:pPr algn="l">
              <a:lnSpc>
                <a:spcPts val="3513"/>
              </a:lnSpc>
              <a:spcBef>
                <a:spcPct val="0"/>
              </a:spcBef>
            </a:pPr>
          </a:p>
          <a:p>
            <a:pPr algn="l">
              <a:lnSpc>
                <a:spcPts val="351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904456" y="1729995"/>
            <a:ext cx="8383544" cy="92068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INSERT INTO BACSI VALUES</a:t>
            </a:r>
          </a:p>
          <a:p>
            <a:pPr algn="l">
              <a:lnSpc>
                <a:spcPts val="3360"/>
              </a:lnSpc>
            </a:pPr>
            <a:r>
              <a:rPr lang="en-US" sz="2400" b="true">
                <a:solidFill>
                  <a:srgbClr val="021828"/>
                </a:solidFill>
                <a:latin typeface="Aileron Bold"/>
                <a:ea typeface="Aileron Bold"/>
                <a:cs typeface="Aileron Bold"/>
                <a:sym typeface="Aileron Bold"/>
              </a:rPr>
              <a:t>(201, 'BS. Trần A'),</a:t>
            </a:r>
          </a:p>
          <a:p>
            <a:pPr algn="l">
              <a:lnSpc>
                <a:spcPts val="3360"/>
              </a:lnSpc>
            </a:pPr>
            <a:r>
              <a:rPr lang="en-US" sz="2400" b="true">
                <a:solidFill>
                  <a:srgbClr val="021828"/>
                </a:solidFill>
                <a:latin typeface="Aileron Bold"/>
                <a:ea typeface="Aileron Bold"/>
                <a:cs typeface="Aileron Bold"/>
                <a:sym typeface="Aileron Bold"/>
              </a:rPr>
              <a:t>(202, 'BS. Lê B'),</a:t>
            </a:r>
          </a:p>
          <a:p>
            <a:pPr algn="l">
              <a:lnSpc>
                <a:spcPts val="3360"/>
              </a:lnSpc>
            </a:pPr>
            <a:r>
              <a:rPr lang="en-US" sz="2400" b="true">
                <a:solidFill>
                  <a:srgbClr val="021828"/>
                </a:solidFill>
                <a:latin typeface="Aileron Bold"/>
                <a:ea typeface="Aileron Bold"/>
                <a:cs typeface="Aileron Bold"/>
                <a:sym typeface="Aileron Bold"/>
              </a:rPr>
              <a:t>(203, 'BS. Nguyễn C'),</a:t>
            </a:r>
          </a:p>
          <a:p>
            <a:pPr algn="l">
              <a:lnSpc>
                <a:spcPts val="3360"/>
              </a:lnSpc>
            </a:pPr>
            <a:r>
              <a:rPr lang="en-US" sz="2400" b="true">
                <a:solidFill>
                  <a:srgbClr val="021828"/>
                </a:solidFill>
                <a:latin typeface="Aileron Bold"/>
                <a:ea typeface="Aileron Bold"/>
                <a:cs typeface="Aileron Bold"/>
                <a:sym typeface="Aileron Bold"/>
              </a:rPr>
              <a:t>(204, 'BS. Phan D'),</a:t>
            </a:r>
          </a:p>
          <a:p>
            <a:pPr algn="l">
              <a:lnSpc>
                <a:spcPts val="3360"/>
              </a:lnSpc>
            </a:pPr>
            <a:r>
              <a:rPr lang="en-US" sz="2400" b="true">
                <a:solidFill>
                  <a:srgbClr val="021828"/>
                </a:solidFill>
                <a:latin typeface="Aileron Bold"/>
                <a:ea typeface="Aileron Bold"/>
                <a:cs typeface="Aileron Bold"/>
                <a:sym typeface="Aileron Bold"/>
              </a:rPr>
              <a:t>(205, 'BS. Vũ E')</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INSERT INTO KHUCHUATRI_BACSI VALUES</a:t>
            </a:r>
          </a:p>
          <a:p>
            <a:pPr algn="l">
              <a:lnSpc>
                <a:spcPts val="3360"/>
              </a:lnSpc>
            </a:pPr>
            <a:r>
              <a:rPr lang="en-US" sz="2400" b="true">
                <a:solidFill>
                  <a:srgbClr val="021828"/>
                </a:solidFill>
                <a:latin typeface="Aileron Bold"/>
                <a:ea typeface="Aileron Bold"/>
                <a:cs typeface="Aileron Bold"/>
                <a:sym typeface="Aileron Bold"/>
              </a:rPr>
              <a:t>(1, 201),</a:t>
            </a:r>
          </a:p>
          <a:p>
            <a:pPr algn="l">
              <a:lnSpc>
                <a:spcPts val="3360"/>
              </a:lnSpc>
            </a:pPr>
            <a:r>
              <a:rPr lang="en-US" sz="2400" b="true">
                <a:solidFill>
                  <a:srgbClr val="021828"/>
                </a:solidFill>
                <a:latin typeface="Aileron Bold"/>
                <a:ea typeface="Aileron Bold"/>
                <a:cs typeface="Aileron Bold"/>
                <a:sym typeface="Aileron Bold"/>
              </a:rPr>
              <a:t>(1, 202),</a:t>
            </a:r>
          </a:p>
          <a:p>
            <a:pPr algn="l">
              <a:lnSpc>
                <a:spcPts val="3360"/>
              </a:lnSpc>
            </a:pPr>
            <a:r>
              <a:rPr lang="en-US" sz="2400" b="true">
                <a:solidFill>
                  <a:srgbClr val="021828"/>
                </a:solidFill>
                <a:latin typeface="Aileron Bold"/>
                <a:ea typeface="Aileron Bold"/>
                <a:cs typeface="Aileron Bold"/>
                <a:sym typeface="Aileron Bold"/>
              </a:rPr>
              <a:t>(2, 203),</a:t>
            </a:r>
          </a:p>
          <a:p>
            <a:pPr algn="l">
              <a:lnSpc>
                <a:spcPts val="3360"/>
              </a:lnSpc>
            </a:pPr>
            <a:r>
              <a:rPr lang="en-US" sz="2400" b="true">
                <a:solidFill>
                  <a:srgbClr val="021828"/>
                </a:solidFill>
                <a:latin typeface="Aileron Bold"/>
                <a:ea typeface="Aileron Bold"/>
                <a:cs typeface="Aileron Bold"/>
                <a:sym typeface="Aileron Bold"/>
              </a:rPr>
              <a:t>(3, 204),</a:t>
            </a:r>
          </a:p>
          <a:p>
            <a:pPr algn="l">
              <a:lnSpc>
                <a:spcPts val="3360"/>
              </a:lnSpc>
            </a:pPr>
            <a:r>
              <a:rPr lang="en-US" sz="2400" b="true">
                <a:solidFill>
                  <a:srgbClr val="021828"/>
                </a:solidFill>
                <a:latin typeface="Aileron Bold"/>
                <a:ea typeface="Aileron Bold"/>
                <a:cs typeface="Aileron Bold"/>
                <a:sym typeface="Aileron Bold"/>
              </a:rPr>
              <a:t>(4, 205)</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INSERT INTO GIUONG VALUES</a:t>
            </a:r>
          </a:p>
          <a:p>
            <a:pPr algn="l">
              <a:lnSpc>
                <a:spcPts val="3360"/>
              </a:lnSpc>
            </a:pPr>
            <a:r>
              <a:rPr lang="en-US" sz="2400" b="true">
                <a:solidFill>
                  <a:srgbClr val="021828"/>
                </a:solidFill>
                <a:latin typeface="Aileron Bold"/>
                <a:ea typeface="Aileron Bold"/>
                <a:cs typeface="Aileron Bold"/>
                <a:sym typeface="Aileron Bold"/>
              </a:rPr>
              <a:t>(301, 101, 1),</a:t>
            </a:r>
          </a:p>
          <a:p>
            <a:pPr algn="l">
              <a:lnSpc>
                <a:spcPts val="3360"/>
              </a:lnSpc>
            </a:pPr>
            <a:r>
              <a:rPr lang="en-US" sz="2400" b="true">
                <a:solidFill>
                  <a:srgbClr val="021828"/>
                </a:solidFill>
                <a:latin typeface="Aileron Bold"/>
                <a:ea typeface="Aileron Bold"/>
                <a:cs typeface="Aileron Bold"/>
                <a:sym typeface="Aileron Bold"/>
              </a:rPr>
              <a:t>(302, 101, 1),</a:t>
            </a:r>
          </a:p>
          <a:p>
            <a:pPr algn="l">
              <a:lnSpc>
                <a:spcPts val="3360"/>
              </a:lnSpc>
            </a:pPr>
            <a:r>
              <a:rPr lang="en-US" sz="2400" b="true">
                <a:solidFill>
                  <a:srgbClr val="021828"/>
                </a:solidFill>
                <a:latin typeface="Aileron Bold"/>
                <a:ea typeface="Aileron Bold"/>
                <a:cs typeface="Aileron Bold"/>
                <a:sym typeface="Aileron Bold"/>
              </a:rPr>
              <a:t>(303, 102, 2),</a:t>
            </a:r>
          </a:p>
          <a:p>
            <a:pPr algn="l">
              <a:lnSpc>
                <a:spcPts val="3360"/>
              </a:lnSpc>
            </a:pPr>
            <a:r>
              <a:rPr lang="en-US" sz="2400" b="true">
                <a:solidFill>
                  <a:srgbClr val="021828"/>
                </a:solidFill>
                <a:latin typeface="Aileron Bold"/>
                <a:ea typeface="Aileron Bold"/>
                <a:cs typeface="Aileron Bold"/>
                <a:sym typeface="Aileron Bold"/>
              </a:rPr>
              <a:t>(304, 102, 2),</a:t>
            </a:r>
          </a:p>
          <a:p>
            <a:pPr algn="l">
              <a:lnSpc>
                <a:spcPts val="3360"/>
              </a:lnSpc>
            </a:pPr>
            <a:r>
              <a:rPr lang="en-US" sz="2400" b="true">
                <a:solidFill>
                  <a:srgbClr val="021828"/>
                </a:solidFill>
                <a:latin typeface="Aileron Bold"/>
                <a:ea typeface="Aileron Bold"/>
                <a:cs typeface="Aileron Bold"/>
                <a:sym typeface="Aileron Bold"/>
              </a:rPr>
              <a:t>(305, 103, 3)</a:t>
            </a:r>
          </a:p>
          <a:p>
            <a:pPr algn="l">
              <a:lnSpc>
                <a:spcPts val="3360"/>
              </a:lnSpc>
            </a:pPr>
          </a:p>
          <a:p>
            <a:pPr algn="l">
              <a:lnSpc>
                <a:spcPts val="3360"/>
              </a:lnSpc>
              <a:spcBef>
                <a:spcPct val="0"/>
              </a:spcBef>
            </a:pPr>
          </a:p>
        </p:txBody>
      </p:sp>
      <p:sp>
        <p:nvSpPr>
          <p:cNvPr name="TextBox 6" id="6"/>
          <p:cNvSpPr txBox="true"/>
          <p:nvPr/>
        </p:nvSpPr>
        <p:spPr>
          <a:xfrm rot="0">
            <a:off x="1238052" y="1310895"/>
            <a:ext cx="6906816" cy="96259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 TẠO DỮ LIỆU BẢ</a:t>
            </a:r>
            <a:r>
              <a:rPr lang="en-US" b="true" sz="2400">
                <a:solidFill>
                  <a:srgbClr val="000000"/>
                </a:solidFill>
                <a:latin typeface="Aileron Bold"/>
                <a:ea typeface="Aileron Bold"/>
                <a:cs typeface="Aileron Bold"/>
                <a:sym typeface="Aileron Bold"/>
              </a:rPr>
              <a:t>NG </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NHANVIEN VALUES</a:t>
            </a:r>
          </a:p>
          <a:p>
            <a:pPr algn="l">
              <a:lnSpc>
                <a:spcPts val="3360"/>
              </a:lnSpc>
              <a:spcBef>
                <a:spcPct val="0"/>
              </a:spcBef>
            </a:pPr>
            <a:r>
              <a:rPr lang="en-US" b="true" sz="2400">
                <a:solidFill>
                  <a:srgbClr val="000000"/>
                </a:solidFill>
                <a:latin typeface="Aileron Bold"/>
                <a:ea typeface="Aileron Bold"/>
                <a:cs typeface="Aileron Bold"/>
                <a:sym typeface="Aileron Bold"/>
              </a:rPr>
              <a:t>(101, 'Nguyễn Văn A'),</a:t>
            </a:r>
          </a:p>
          <a:p>
            <a:pPr algn="l">
              <a:lnSpc>
                <a:spcPts val="3360"/>
              </a:lnSpc>
              <a:spcBef>
                <a:spcPct val="0"/>
              </a:spcBef>
            </a:pPr>
            <a:r>
              <a:rPr lang="en-US" b="true" sz="2400">
                <a:solidFill>
                  <a:srgbClr val="000000"/>
                </a:solidFill>
                <a:latin typeface="Aileron Bold"/>
                <a:ea typeface="Aileron Bold"/>
                <a:cs typeface="Aileron Bold"/>
                <a:sym typeface="Aileron Bold"/>
              </a:rPr>
              <a:t>(102, 'Trần Thị B'),</a:t>
            </a:r>
          </a:p>
          <a:p>
            <a:pPr algn="l">
              <a:lnSpc>
                <a:spcPts val="3360"/>
              </a:lnSpc>
              <a:spcBef>
                <a:spcPct val="0"/>
              </a:spcBef>
            </a:pPr>
            <a:r>
              <a:rPr lang="en-US" b="true" sz="2400">
                <a:solidFill>
                  <a:srgbClr val="000000"/>
                </a:solidFill>
                <a:latin typeface="Aileron Bold"/>
                <a:ea typeface="Aileron Bold"/>
                <a:cs typeface="Aileron Bold"/>
                <a:sym typeface="Aileron Bold"/>
              </a:rPr>
              <a:t>(103, 'Lê Văn C'),</a:t>
            </a:r>
          </a:p>
          <a:p>
            <a:pPr algn="l">
              <a:lnSpc>
                <a:spcPts val="3360"/>
              </a:lnSpc>
              <a:spcBef>
                <a:spcPct val="0"/>
              </a:spcBef>
            </a:pPr>
            <a:r>
              <a:rPr lang="en-US" b="true" sz="2400">
                <a:solidFill>
                  <a:srgbClr val="000000"/>
                </a:solidFill>
                <a:latin typeface="Aileron Bold"/>
                <a:ea typeface="Aileron Bold"/>
                <a:cs typeface="Aileron Bold"/>
                <a:sym typeface="Aileron Bold"/>
              </a:rPr>
              <a:t>(104, 'Phạm Thị D'),</a:t>
            </a:r>
          </a:p>
          <a:p>
            <a:pPr algn="l">
              <a:lnSpc>
                <a:spcPts val="3360"/>
              </a:lnSpc>
              <a:spcBef>
                <a:spcPct val="0"/>
              </a:spcBef>
            </a:pPr>
            <a:r>
              <a:rPr lang="en-US" b="true" sz="2400">
                <a:solidFill>
                  <a:srgbClr val="000000"/>
                </a:solidFill>
                <a:latin typeface="Aileron Bold"/>
                <a:ea typeface="Aileron Bold"/>
                <a:cs typeface="Aileron Bold"/>
                <a:sym typeface="Aileron Bold"/>
              </a:rPr>
              <a:t>(105, 'Vũ Văn E')</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INSERT INTO KHUCHUATRI VALUES</a:t>
            </a:r>
          </a:p>
          <a:p>
            <a:pPr algn="l">
              <a:lnSpc>
                <a:spcPts val="3360"/>
              </a:lnSpc>
              <a:spcBef>
                <a:spcPct val="0"/>
              </a:spcBef>
            </a:pPr>
            <a:r>
              <a:rPr lang="en-US" b="true" sz="2400">
                <a:solidFill>
                  <a:srgbClr val="000000"/>
                </a:solidFill>
                <a:latin typeface="Aileron Bold"/>
                <a:ea typeface="Aileron Bold"/>
                <a:cs typeface="Aileron Bold"/>
                <a:sym typeface="Aileron Bold"/>
              </a:rPr>
              <a:t>(1, 'Khu A', 101),</a:t>
            </a:r>
          </a:p>
          <a:p>
            <a:pPr algn="l">
              <a:lnSpc>
                <a:spcPts val="3360"/>
              </a:lnSpc>
              <a:spcBef>
                <a:spcPct val="0"/>
              </a:spcBef>
            </a:pPr>
            <a:r>
              <a:rPr lang="en-US" b="true" sz="2400">
                <a:solidFill>
                  <a:srgbClr val="000000"/>
                </a:solidFill>
                <a:latin typeface="Aileron Bold"/>
                <a:ea typeface="Aileron Bold"/>
                <a:cs typeface="Aileron Bold"/>
                <a:sym typeface="Aileron Bold"/>
              </a:rPr>
              <a:t>(2, 'Khu B', 102),</a:t>
            </a:r>
          </a:p>
          <a:p>
            <a:pPr algn="l">
              <a:lnSpc>
                <a:spcPts val="3360"/>
              </a:lnSpc>
              <a:spcBef>
                <a:spcPct val="0"/>
              </a:spcBef>
            </a:pPr>
            <a:r>
              <a:rPr lang="en-US" b="true" sz="2400">
                <a:solidFill>
                  <a:srgbClr val="000000"/>
                </a:solidFill>
                <a:latin typeface="Aileron Bold"/>
                <a:ea typeface="Aileron Bold"/>
                <a:cs typeface="Aileron Bold"/>
                <a:sym typeface="Aileron Bold"/>
              </a:rPr>
              <a:t>(3, 'Khu C', 103),</a:t>
            </a:r>
          </a:p>
          <a:p>
            <a:pPr algn="l">
              <a:lnSpc>
                <a:spcPts val="3360"/>
              </a:lnSpc>
              <a:spcBef>
                <a:spcPct val="0"/>
              </a:spcBef>
            </a:pPr>
            <a:r>
              <a:rPr lang="en-US" b="true" sz="2400">
                <a:solidFill>
                  <a:srgbClr val="000000"/>
                </a:solidFill>
                <a:latin typeface="Aileron Bold"/>
                <a:ea typeface="Aileron Bold"/>
                <a:cs typeface="Aileron Bold"/>
                <a:sym typeface="Aileron Bold"/>
              </a:rPr>
              <a:t>(4, 'Khu D', 104),</a:t>
            </a:r>
          </a:p>
          <a:p>
            <a:pPr algn="l">
              <a:lnSpc>
                <a:spcPts val="3360"/>
              </a:lnSpc>
              <a:spcBef>
                <a:spcPct val="0"/>
              </a:spcBef>
            </a:pPr>
            <a:r>
              <a:rPr lang="en-US" b="true" sz="2400">
                <a:solidFill>
                  <a:srgbClr val="000000"/>
                </a:solidFill>
                <a:latin typeface="Aileron Bold"/>
                <a:ea typeface="Aileron Bold"/>
                <a:cs typeface="Aileron Bold"/>
                <a:sym typeface="Aileron Bold"/>
              </a:rPr>
              <a:t>(5, 'Khu E', 105)</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INSERT INTO NHANVIEN_KHUCHUATRI VALUES</a:t>
            </a:r>
          </a:p>
          <a:p>
            <a:pPr algn="l">
              <a:lnSpc>
                <a:spcPts val="3360"/>
              </a:lnSpc>
              <a:spcBef>
                <a:spcPct val="0"/>
              </a:spcBef>
            </a:pPr>
            <a:r>
              <a:rPr lang="en-US" b="true" sz="2400">
                <a:solidFill>
                  <a:srgbClr val="000000"/>
                </a:solidFill>
                <a:latin typeface="Aileron Bold"/>
                <a:ea typeface="Aileron Bold"/>
                <a:cs typeface="Aileron Bold"/>
                <a:sym typeface="Aileron Bold"/>
              </a:rPr>
              <a:t>(1, 101, 8),</a:t>
            </a:r>
          </a:p>
          <a:p>
            <a:pPr algn="l">
              <a:lnSpc>
                <a:spcPts val="3360"/>
              </a:lnSpc>
              <a:spcBef>
                <a:spcPct val="0"/>
              </a:spcBef>
            </a:pPr>
            <a:r>
              <a:rPr lang="en-US" b="true" sz="2400">
                <a:solidFill>
                  <a:srgbClr val="000000"/>
                </a:solidFill>
                <a:latin typeface="Aileron Bold"/>
                <a:ea typeface="Aileron Bold"/>
                <a:cs typeface="Aileron Bold"/>
                <a:sym typeface="Aileron Bold"/>
              </a:rPr>
              <a:t>(1, 102, 6),</a:t>
            </a:r>
          </a:p>
          <a:p>
            <a:pPr algn="l">
              <a:lnSpc>
                <a:spcPts val="3360"/>
              </a:lnSpc>
              <a:spcBef>
                <a:spcPct val="0"/>
              </a:spcBef>
            </a:pPr>
            <a:r>
              <a:rPr lang="en-US" b="true" sz="2400">
                <a:solidFill>
                  <a:srgbClr val="000000"/>
                </a:solidFill>
                <a:latin typeface="Aileron Bold"/>
                <a:ea typeface="Aileron Bold"/>
                <a:cs typeface="Aileron Bold"/>
                <a:sym typeface="Aileron Bold"/>
              </a:rPr>
              <a:t>(2, 103, 10),</a:t>
            </a:r>
          </a:p>
          <a:p>
            <a:pPr algn="l">
              <a:lnSpc>
                <a:spcPts val="3360"/>
              </a:lnSpc>
              <a:spcBef>
                <a:spcPct val="0"/>
              </a:spcBef>
            </a:pPr>
            <a:r>
              <a:rPr lang="en-US" b="true" sz="2400">
                <a:solidFill>
                  <a:srgbClr val="000000"/>
                </a:solidFill>
                <a:latin typeface="Aileron Bold"/>
                <a:ea typeface="Aileron Bold"/>
                <a:cs typeface="Aileron Bold"/>
                <a:sym typeface="Aileron Bold"/>
              </a:rPr>
              <a:t>(3, 104, 7),</a:t>
            </a:r>
          </a:p>
          <a:p>
            <a:pPr algn="l">
              <a:lnSpc>
                <a:spcPts val="3360"/>
              </a:lnSpc>
              <a:spcBef>
                <a:spcPct val="0"/>
              </a:spcBef>
            </a:pPr>
            <a:r>
              <a:rPr lang="en-US" b="true" sz="2400">
                <a:solidFill>
                  <a:srgbClr val="000000"/>
                </a:solidFill>
                <a:latin typeface="Aileron Bold"/>
                <a:ea typeface="Aileron Bold"/>
                <a:cs typeface="Aileron Bold"/>
                <a:sym typeface="Aileron Bold"/>
              </a:rPr>
              <a:t>(4, 105, 9);</a:t>
            </a:r>
          </a:p>
          <a:p>
            <a:pPr algn="l">
              <a:lnSpc>
                <a:spcPts val="3360"/>
              </a:lnSpc>
              <a:spcBef>
                <a:spcPct val="0"/>
              </a:spcBef>
            </a:pPr>
          </a:p>
          <a:p>
            <a:pPr algn="l">
              <a:lnSpc>
                <a:spcPts val="33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904456" y="1310895"/>
            <a:ext cx="8383544" cy="66922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INSERT INTO VATTU VALUES</a:t>
            </a:r>
          </a:p>
          <a:p>
            <a:pPr algn="l">
              <a:lnSpc>
                <a:spcPts val="3360"/>
              </a:lnSpc>
            </a:pPr>
            <a:r>
              <a:rPr lang="en-US" sz="2400" b="true">
                <a:solidFill>
                  <a:srgbClr val="021828"/>
                </a:solidFill>
                <a:latin typeface="Aileron Bold"/>
                <a:ea typeface="Aileron Bold"/>
                <a:cs typeface="Aileron Bold"/>
                <a:sym typeface="Aileron Bold"/>
              </a:rPr>
              <a:t>(601, 'Găng tay y tế', 2000, 'Dùng 1 lần'),</a:t>
            </a:r>
          </a:p>
          <a:p>
            <a:pPr algn="l">
              <a:lnSpc>
                <a:spcPts val="3360"/>
              </a:lnSpc>
            </a:pPr>
            <a:r>
              <a:rPr lang="en-US" sz="2400" b="true">
                <a:solidFill>
                  <a:srgbClr val="021828"/>
                </a:solidFill>
                <a:latin typeface="Aileron Bold"/>
                <a:ea typeface="Aileron Bold"/>
                <a:cs typeface="Aileron Bold"/>
                <a:sym typeface="Aileron Bold"/>
              </a:rPr>
              <a:t>(602, 'Khẩu trang y tế', 1500, 'Dùng 1 lần'),</a:t>
            </a:r>
          </a:p>
          <a:p>
            <a:pPr algn="l">
              <a:lnSpc>
                <a:spcPts val="3360"/>
              </a:lnSpc>
            </a:pPr>
            <a:r>
              <a:rPr lang="en-US" sz="2400" b="true">
                <a:solidFill>
                  <a:srgbClr val="021828"/>
                </a:solidFill>
                <a:latin typeface="Aileron Bold"/>
                <a:ea typeface="Aileron Bold"/>
                <a:cs typeface="Aileron Bold"/>
                <a:sym typeface="Aileron Bold"/>
              </a:rPr>
              <a:t>(603, 'Ống nghe', 50000, 'Dụng cụ y tế'),</a:t>
            </a:r>
          </a:p>
          <a:p>
            <a:pPr algn="l">
              <a:lnSpc>
                <a:spcPts val="3360"/>
              </a:lnSpc>
            </a:pPr>
            <a:r>
              <a:rPr lang="en-US" sz="2400" b="true">
                <a:solidFill>
                  <a:srgbClr val="021828"/>
                </a:solidFill>
                <a:latin typeface="Aileron Bold"/>
                <a:ea typeface="Aileron Bold"/>
                <a:cs typeface="Aileron Bold"/>
                <a:sym typeface="Aileron Bold"/>
              </a:rPr>
              <a:t>(604, 'Máy đo huyết áp', 30000, 'Thiết bị y tế'),</a:t>
            </a:r>
          </a:p>
          <a:p>
            <a:pPr algn="l">
              <a:lnSpc>
                <a:spcPts val="3360"/>
              </a:lnSpc>
            </a:pPr>
            <a:r>
              <a:rPr lang="en-US" sz="2400" b="true">
                <a:solidFill>
                  <a:srgbClr val="021828"/>
                </a:solidFill>
                <a:latin typeface="Aileron Bold"/>
                <a:ea typeface="Aileron Bold"/>
                <a:cs typeface="Aileron Bold"/>
                <a:sym typeface="Aileron Bold"/>
              </a:rPr>
              <a:t>(605, 'Bộ truyền dịch', 1000000, 'Truyền dịch')</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INSERT INTO VATTU_SU_DUNG (MaVatTu, MaBenhNhan, SoLuong, ThoiGianSuDung, TongTien) VALUES</a:t>
            </a:r>
          </a:p>
          <a:p>
            <a:pPr algn="l">
              <a:lnSpc>
                <a:spcPts val="3360"/>
              </a:lnSpc>
            </a:pPr>
            <a:r>
              <a:rPr lang="en-US" sz="2400" b="true">
                <a:solidFill>
                  <a:srgbClr val="021828"/>
                </a:solidFill>
                <a:latin typeface="Aileron Bold"/>
                <a:ea typeface="Aileron Bold"/>
                <a:cs typeface="Aileron Bold"/>
                <a:sym typeface="Aileron Bold"/>
              </a:rPr>
              <a:t>(601, 401, 2, '2025-05-01 08:30:00', 4000),</a:t>
            </a:r>
          </a:p>
          <a:p>
            <a:pPr algn="l">
              <a:lnSpc>
                <a:spcPts val="3360"/>
              </a:lnSpc>
            </a:pPr>
            <a:r>
              <a:rPr lang="en-US" sz="2400" b="true">
                <a:solidFill>
                  <a:srgbClr val="021828"/>
                </a:solidFill>
                <a:latin typeface="Aileron Bold"/>
                <a:ea typeface="Aileron Bold"/>
                <a:cs typeface="Aileron Bold"/>
                <a:sym typeface="Aileron Bold"/>
              </a:rPr>
              <a:t>(602, 402, 1, '2025-05-02 09:15:00', 1500),</a:t>
            </a:r>
          </a:p>
          <a:p>
            <a:pPr algn="l">
              <a:lnSpc>
                <a:spcPts val="3360"/>
              </a:lnSpc>
            </a:pPr>
            <a:r>
              <a:rPr lang="en-US" sz="2400" b="true">
                <a:solidFill>
                  <a:srgbClr val="021828"/>
                </a:solidFill>
                <a:latin typeface="Aileron Bold"/>
                <a:ea typeface="Aileron Bold"/>
                <a:cs typeface="Aileron Bold"/>
                <a:sym typeface="Aileron Bold"/>
              </a:rPr>
              <a:t>(603, 403, 3, '2025-05-03 10:45:00', 150000),</a:t>
            </a:r>
          </a:p>
          <a:p>
            <a:pPr algn="l">
              <a:lnSpc>
                <a:spcPts val="3360"/>
              </a:lnSpc>
            </a:pPr>
            <a:r>
              <a:rPr lang="en-US" sz="2400" b="true">
                <a:solidFill>
                  <a:srgbClr val="021828"/>
                </a:solidFill>
                <a:latin typeface="Aileron Bold"/>
                <a:ea typeface="Aileron Bold"/>
                <a:cs typeface="Aileron Bold"/>
                <a:sym typeface="Aileron Bold"/>
              </a:rPr>
              <a:t>(604, 404, 2, '2025-05-04 11:30:00', 60000),</a:t>
            </a:r>
          </a:p>
          <a:p>
            <a:pPr algn="l">
              <a:lnSpc>
                <a:spcPts val="3360"/>
              </a:lnSpc>
            </a:pPr>
            <a:r>
              <a:rPr lang="en-US" sz="2400" b="true">
                <a:solidFill>
                  <a:srgbClr val="021828"/>
                </a:solidFill>
                <a:latin typeface="Aileron Bold"/>
                <a:ea typeface="Aileron Bold"/>
                <a:cs typeface="Aileron Bold"/>
                <a:sym typeface="Aileron Bold"/>
              </a:rPr>
              <a:t>(605, 405, 1, '2025-05-05 12:00:00', 1000000)</a:t>
            </a:r>
          </a:p>
          <a:p>
            <a:pPr algn="l">
              <a:lnSpc>
                <a:spcPts val="3360"/>
              </a:lnSpc>
            </a:pPr>
          </a:p>
          <a:p>
            <a:pPr algn="l">
              <a:lnSpc>
                <a:spcPts val="3360"/>
              </a:lnSpc>
              <a:spcBef>
                <a:spcPct val="0"/>
              </a:spcBef>
            </a:pPr>
          </a:p>
        </p:txBody>
      </p:sp>
      <p:sp>
        <p:nvSpPr>
          <p:cNvPr name="TextBox 6" id="6"/>
          <p:cNvSpPr txBox="true"/>
          <p:nvPr/>
        </p:nvSpPr>
        <p:spPr>
          <a:xfrm rot="0">
            <a:off x="455295" y="1310895"/>
            <a:ext cx="8688705" cy="71113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INSERT INTO BENHNHAN VALUES</a:t>
            </a:r>
          </a:p>
          <a:p>
            <a:pPr algn="l">
              <a:lnSpc>
                <a:spcPts val="3360"/>
              </a:lnSpc>
            </a:pPr>
            <a:r>
              <a:rPr lang="en-US" sz="2400" b="true">
                <a:solidFill>
                  <a:srgbClr val="000000"/>
                </a:solidFill>
                <a:latin typeface="Aileron Bold"/>
                <a:ea typeface="Aileron Bold"/>
                <a:cs typeface="Aileron Bold"/>
                <a:sym typeface="Aileron Bold"/>
              </a:rPr>
              <a:t>(401, 'Phạm Văn Mạnh', '1985-05-01', 301, 'Nội trú'),</a:t>
            </a:r>
          </a:p>
          <a:p>
            <a:pPr algn="l">
              <a:lnSpc>
                <a:spcPts val="3360"/>
              </a:lnSpc>
            </a:pPr>
            <a:r>
              <a:rPr lang="en-US" sz="2400" b="true">
                <a:solidFill>
                  <a:srgbClr val="000000"/>
                </a:solidFill>
                <a:latin typeface="Aileron Bold"/>
                <a:ea typeface="Aileron Bold"/>
                <a:cs typeface="Aileron Bold"/>
                <a:sym typeface="Aileron Bold"/>
              </a:rPr>
              <a:t>(402, 'Nguyễn Thị Hoa', '1990-03-15', 302, 'Nội trú'),</a:t>
            </a:r>
          </a:p>
          <a:p>
            <a:pPr algn="l">
              <a:lnSpc>
                <a:spcPts val="3360"/>
              </a:lnSpc>
            </a:pPr>
            <a:r>
              <a:rPr lang="en-US" sz="2400" b="true">
                <a:solidFill>
                  <a:srgbClr val="000000"/>
                </a:solidFill>
                <a:latin typeface="Aileron Bold"/>
                <a:ea typeface="Aileron Bold"/>
                <a:cs typeface="Aileron Bold"/>
                <a:sym typeface="Aileron Bold"/>
              </a:rPr>
              <a:t>(403, 'Trần Văn Nam', '1988-07-20', 303, 'Nội trú'),</a:t>
            </a:r>
          </a:p>
          <a:p>
            <a:pPr algn="l">
              <a:lnSpc>
                <a:spcPts val="3360"/>
              </a:lnSpc>
            </a:pPr>
            <a:r>
              <a:rPr lang="en-US" sz="2400" b="true">
                <a:solidFill>
                  <a:srgbClr val="000000"/>
                </a:solidFill>
                <a:latin typeface="Aileron Bold"/>
                <a:ea typeface="Aileron Bold"/>
                <a:cs typeface="Aileron Bold"/>
                <a:sym typeface="Aileron Bold"/>
              </a:rPr>
              <a:t>(404, 'Lê Thị Lan', '1995-12-01', 304, 'Nội trú'),</a:t>
            </a:r>
          </a:p>
          <a:p>
            <a:pPr algn="l">
              <a:lnSpc>
                <a:spcPts val="3360"/>
              </a:lnSpc>
            </a:pPr>
            <a:r>
              <a:rPr lang="en-US" sz="2400" b="true">
                <a:solidFill>
                  <a:srgbClr val="000000"/>
                </a:solidFill>
                <a:latin typeface="Aileron Bold"/>
                <a:ea typeface="Aileron Bold"/>
                <a:cs typeface="Aileron Bold"/>
                <a:sym typeface="Aileron Bold"/>
              </a:rPr>
              <a:t>(405, 'Đỗ Văn Hưng', '1975-01-10', 305, 'Nội trú')</a:t>
            </a:r>
          </a:p>
          <a:p>
            <a:pPr algn="l">
              <a:lnSpc>
                <a:spcPts val="3360"/>
              </a:lnSpc>
            </a:pPr>
          </a:p>
          <a:p>
            <a:pPr algn="l">
              <a:lnSpc>
                <a:spcPts val="3360"/>
              </a:lnSpc>
            </a:pPr>
            <a:r>
              <a:rPr lang="en-US" sz="2400" b="true">
                <a:solidFill>
                  <a:srgbClr val="000000"/>
                </a:solidFill>
                <a:latin typeface="Aileron Bold"/>
                <a:ea typeface="Aileron Bold"/>
                <a:cs typeface="Aileron Bold"/>
                <a:sym typeface="Aileron Bold"/>
              </a:rPr>
              <a:t>INSERT INTO SUCHUATRI VALUES</a:t>
            </a:r>
          </a:p>
          <a:p>
            <a:pPr algn="l">
              <a:lnSpc>
                <a:spcPts val="3360"/>
              </a:lnSpc>
            </a:pPr>
            <a:r>
              <a:rPr lang="en-US" sz="2400" b="true">
                <a:solidFill>
                  <a:srgbClr val="000000"/>
                </a:solidFill>
                <a:latin typeface="Aileron Bold"/>
                <a:ea typeface="Aileron Bold"/>
                <a:cs typeface="Aileron Bold"/>
                <a:sym typeface="Aileron Bold"/>
              </a:rPr>
              <a:t>(501, '2025-05-01', '08:30:00', 'Khỏi', 201, 401),</a:t>
            </a:r>
          </a:p>
          <a:p>
            <a:pPr algn="l">
              <a:lnSpc>
                <a:spcPts val="3360"/>
              </a:lnSpc>
            </a:pPr>
            <a:r>
              <a:rPr lang="en-US" sz="2400" b="true">
                <a:solidFill>
                  <a:srgbClr val="000000"/>
                </a:solidFill>
                <a:latin typeface="Aileron Bold"/>
                <a:ea typeface="Aileron Bold"/>
                <a:cs typeface="Aileron Bold"/>
                <a:sym typeface="Aileron Bold"/>
              </a:rPr>
              <a:t>(502, '2025-05-02', '09:00:00', 'Ổn định', 202, 402),</a:t>
            </a:r>
          </a:p>
          <a:p>
            <a:pPr algn="l">
              <a:lnSpc>
                <a:spcPts val="3360"/>
              </a:lnSpc>
            </a:pPr>
            <a:r>
              <a:rPr lang="en-US" sz="2400" b="true">
                <a:solidFill>
                  <a:srgbClr val="000000"/>
                </a:solidFill>
                <a:latin typeface="Aileron Bold"/>
                <a:ea typeface="Aileron Bold"/>
                <a:cs typeface="Aileron Bold"/>
                <a:sym typeface="Aileron Bold"/>
              </a:rPr>
              <a:t>(503, '2025-05-03', '10:15:00', 'Đang theo dõi', 203, 403),</a:t>
            </a:r>
          </a:p>
          <a:p>
            <a:pPr algn="l">
              <a:lnSpc>
                <a:spcPts val="3360"/>
              </a:lnSpc>
            </a:pPr>
            <a:r>
              <a:rPr lang="en-US" sz="2400" b="true">
                <a:solidFill>
                  <a:srgbClr val="000000"/>
                </a:solidFill>
                <a:latin typeface="Aileron Bold"/>
                <a:ea typeface="Aileron Bold"/>
                <a:cs typeface="Aileron Bold"/>
                <a:sym typeface="Aileron Bold"/>
              </a:rPr>
              <a:t>(504, '2025-05-04', '11:00:00', 'Cần theo dõi thêm', 204, 404),</a:t>
            </a:r>
          </a:p>
          <a:p>
            <a:pPr algn="l">
              <a:lnSpc>
                <a:spcPts val="3360"/>
              </a:lnSpc>
            </a:pPr>
            <a:r>
              <a:rPr lang="en-US" sz="2400" b="true">
                <a:solidFill>
                  <a:srgbClr val="000000"/>
                </a:solidFill>
                <a:latin typeface="Aileron Bold"/>
                <a:ea typeface="Aileron Bold"/>
                <a:cs typeface="Aileron Bold"/>
                <a:sym typeface="Aileron Bold"/>
              </a:rPr>
              <a:t>(505, '2025-05-05', '12:00:00', 'Tốt', 205, 405)</a:t>
            </a:r>
          </a:p>
          <a:p>
            <a:pPr algn="l">
              <a:lnSpc>
                <a:spcPts val="3360"/>
              </a:lnSpc>
            </a:pPr>
          </a:p>
          <a:p>
            <a:pPr algn="l">
              <a:lnSpc>
                <a:spcPts val="3360"/>
              </a:lnSpc>
            </a:pPr>
          </a:p>
          <a:p>
            <a:pPr algn="l">
              <a:lnSpc>
                <a:spcPts val="3360"/>
              </a:lnSpc>
            </a:pPr>
          </a:p>
          <a:p>
            <a:pPr algn="l">
              <a:lnSpc>
                <a:spcPts val="33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76938" y="1189441"/>
            <a:ext cx="10772682" cy="8928480"/>
          </a:xfrm>
          <a:custGeom>
            <a:avLst/>
            <a:gdLst/>
            <a:ahLst/>
            <a:cxnLst/>
            <a:rect r="r" b="b" t="t" l="l"/>
            <a:pathLst>
              <a:path h="8928480" w="10772682">
                <a:moveTo>
                  <a:pt x="0" y="0"/>
                </a:moveTo>
                <a:lnTo>
                  <a:pt x="10772682" y="0"/>
                </a:lnTo>
                <a:lnTo>
                  <a:pt x="10772682" y="8928480"/>
                </a:lnTo>
                <a:lnTo>
                  <a:pt x="0" y="8928480"/>
                </a:lnTo>
                <a:lnTo>
                  <a:pt x="0" y="0"/>
                </a:lnTo>
                <a:close/>
              </a:path>
            </a:pathLst>
          </a:custGeom>
          <a:blipFill>
            <a:blip r:embed="rId4"/>
            <a:stretch>
              <a:fillRect l="0" t="0" r="-928" b="0"/>
            </a:stretch>
          </a:blipFill>
        </p:spPr>
      </p:sp>
      <p:sp>
        <p:nvSpPr>
          <p:cNvPr name="TextBox 4" id="4"/>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73756" y="6997954"/>
            <a:ext cx="4643114" cy="1138371"/>
            <a:chOff x="0" y="0"/>
            <a:chExt cx="1222878" cy="299818"/>
          </a:xfrm>
        </p:grpSpPr>
        <p:sp>
          <p:nvSpPr>
            <p:cNvPr name="Freeform 3" id="3"/>
            <p:cNvSpPr/>
            <p:nvPr/>
          </p:nvSpPr>
          <p:spPr>
            <a:xfrm flipH="false" flipV="false" rot="0">
              <a:off x="0" y="0"/>
              <a:ext cx="1222878" cy="299818"/>
            </a:xfrm>
            <a:custGeom>
              <a:avLst/>
              <a:gdLst/>
              <a:ahLst/>
              <a:cxnLst/>
              <a:rect r="r" b="b" t="t" l="l"/>
              <a:pathLst>
                <a:path h="299818" w="1222878">
                  <a:moveTo>
                    <a:pt x="85037" y="0"/>
                  </a:moveTo>
                  <a:lnTo>
                    <a:pt x="1137840" y="0"/>
                  </a:lnTo>
                  <a:cubicBezTo>
                    <a:pt x="1184805" y="0"/>
                    <a:pt x="1222878" y="38073"/>
                    <a:pt x="1222878" y="85037"/>
                  </a:cubicBezTo>
                  <a:lnTo>
                    <a:pt x="1222878" y="214781"/>
                  </a:lnTo>
                  <a:cubicBezTo>
                    <a:pt x="1222878" y="261745"/>
                    <a:pt x="1184805" y="299818"/>
                    <a:pt x="1137840" y="299818"/>
                  </a:cubicBezTo>
                  <a:lnTo>
                    <a:pt x="85037" y="299818"/>
                  </a:lnTo>
                  <a:cubicBezTo>
                    <a:pt x="38073" y="299818"/>
                    <a:pt x="0" y="261745"/>
                    <a:pt x="0" y="214781"/>
                  </a:cubicBezTo>
                  <a:lnTo>
                    <a:pt x="0" y="85037"/>
                  </a:lnTo>
                  <a:cubicBezTo>
                    <a:pt x="0" y="38073"/>
                    <a:pt x="38073" y="0"/>
                    <a:pt x="85037" y="0"/>
                  </a:cubicBezTo>
                  <a:close/>
                </a:path>
              </a:pathLst>
            </a:custGeom>
            <a:solidFill>
              <a:srgbClr val="3A577B"/>
            </a:solidFill>
          </p:spPr>
        </p:sp>
        <p:sp>
          <p:nvSpPr>
            <p:cNvPr name="TextBox 4" id="4"/>
            <p:cNvSpPr txBox="true"/>
            <p:nvPr/>
          </p:nvSpPr>
          <p:spPr>
            <a:xfrm>
              <a:off x="0" y="-47625"/>
              <a:ext cx="1222878" cy="34744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694971" y="8501670"/>
            <a:ext cx="4643114" cy="1085611"/>
            <a:chOff x="0" y="0"/>
            <a:chExt cx="1222878" cy="285922"/>
          </a:xfrm>
        </p:grpSpPr>
        <p:sp>
          <p:nvSpPr>
            <p:cNvPr name="Freeform 6" id="6"/>
            <p:cNvSpPr/>
            <p:nvPr/>
          </p:nvSpPr>
          <p:spPr>
            <a:xfrm flipH="false" flipV="false" rot="0">
              <a:off x="0" y="0"/>
              <a:ext cx="1222878" cy="285922"/>
            </a:xfrm>
            <a:custGeom>
              <a:avLst/>
              <a:gdLst/>
              <a:ahLst/>
              <a:cxnLst/>
              <a:rect r="r" b="b" t="t" l="l"/>
              <a:pathLst>
                <a:path h="285922" w="1222878">
                  <a:moveTo>
                    <a:pt x="31681" y="0"/>
                  </a:moveTo>
                  <a:lnTo>
                    <a:pt x="1191197" y="0"/>
                  </a:lnTo>
                  <a:cubicBezTo>
                    <a:pt x="1199599" y="0"/>
                    <a:pt x="1207657" y="3338"/>
                    <a:pt x="1213599" y="9279"/>
                  </a:cubicBezTo>
                  <a:cubicBezTo>
                    <a:pt x="1219540" y="15220"/>
                    <a:pt x="1222878" y="23278"/>
                    <a:pt x="1222878" y="31681"/>
                  </a:cubicBezTo>
                  <a:lnTo>
                    <a:pt x="1222878" y="254242"/>
                  </a:lnTo>
                  <a:cubicBezTo>
                    <a:pt x="1222878" y="262644"/>
                    <a:pt x="1219540" y="270702"/>
                    <a:pt x="1213599" y="276643"/>
                  </a:cubicBezTo>
                  <a:cubicBezTo>
                    <a:pt x="1207657" y="282584"/>
                    <a:pt x="1199599" y="285922"/>
                    <a:pt x="1191197" y="285922"/>
                  </a:cubicBezTo>
                  <a:lnTo>
                    <a:pt x="31681" y="285922"/>
                  </a:lnTo>
                  <a:cubicBezTo>
                    <a:pt x="23278" y="285922"/>
                    <a:pt x="15220" y="282584"/>
                    <a:pt x="9279" y="276643"/>
                  </a:cubicBezTo>
                  <a:cubicBezTo>
                    <a:pt x="3338" y="270702"/>
                    <a:pt x="0" y="262644"/>
                    <a:pt x="0" y="254242"/>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7" id="7"/>
            <p:cNvSpPr txBox="true"/>
            <p:nvPr/>
          </p:nvSpPr>
          <p:spPr>
            <a:xfrm>
              <a:off x="0" y="-47625"/>
              <a:ext cx="1222878" cy="33354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616186" y="1555579"/>
            <a:ext cx="4800684" cy="1157017"/>
            <a:chOff x="0" y="0"/>
            <a:chExt cx="1264378" cy="304729"/>
          </a:xfrm>
        </p:grpSpPr>
        <p:sp>
          <p:nvSpPr>
            <p:cNvPr name="Freeform 9" id="9"/>
            <p:cNvSpPr/>
            <p:nvPr/>
          </p:nvSpPr>
          <p:spPr>
            <a:xfrm flipH="false" flipV="false" rot="0">
              <a:off x="0" y="0"/>
              <a:ext cx="1264378" cy="304729"/>
            </a:xfrm>
            <a:custGeom>
              <a:avLst/>
              <a:gdLst/>
              <a:ahLst/>
              <a:cxnLst/>
              <a:rect r="r" b="b" t="t" l="l"/>
              <a:pathLst>
                <a:path h="304729" w="1264378">
                  <a:moveTo>
                    <a:pt x="82246" y="0"/>
                  </a:moveTo>
                  <a:lnTo>
                    <a:pt x="1182132" y="0"/>
                  </a:lnTo>
                  <a:cubicBezTo>
                    <a:pt x="1227555" y="0"/>
                    <a:pt x="1264378" y="36823"/>
                    <a:pt x="1264378" y="82246"/>
                  </a:cubicBezTo>
                  <a:lnTo>
                    <a:pt x="1264378" y="222483"/>
                  </a:lnTo>
                  <a:cubicBezTo>
                    <a:pt x="1264378" y="244296"/>
                    <a:pt x="1255713" y="265215"/>
                    <a:pt x="1240288" y="280639"/>
                  </a:cubicBezTo>
                  <a:cubicBezTo>
                    <a:pt x="1224864" y="296063"/>
                    <a:pt x="1203945" y="304729"/>
                    <a:pt x="1182132" y="304729"/>
                  </a:cubicBezTo>
                  <a:lnTo>
                    <a:pt x="82246" y="304729"/>
                  </a:lnTo>
                  <a:cubicBezTo>
                    <a:pt x="36823" y="304729"/>
                    <a:pt x="0" y="267906"/>
                    <a:pt x="0" y="222483"/>
                  </a:cubicBezTo>
                  <a:lnTo>
                    <a:pt x="0" y="82246"/>
                  </a:lnTo>
                  <a:cubicBezTo>
                    <a:pt x="0" y="36823"/>
                    <a:pt x="36823" y="0"/>
                    <a:pt x="82246" y="0"/>
                  </a:cubicBezTo>
                  <a:close/>
                </a:path>
              </a:pathLst>
            </a:custGeom>
            <a:solidFill>
              <a:srgbClr val="3A577B"/>
            </a:solidFill>
          </p:spPr>
        </p:sp>
        <p:sp>
          <p:nvSpPr>
            <p:cNvPr name="TextBox 10" id="10"/>
            <p:cNvSpPr txBox="true"/>
            <p:nvPr/>
          </p:nvSpPr>
          <p:spPr>
            <a:xfrm>
              <a:off x="0" y="-47625"/>
              <a:ext cx="1264378" cy="3523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616186" y="4336453"/>
            <a:ext cx="4643114" cy="1122901"/>
            <a:chOff x="0" y="0"/>
            <a:chExt cx="1222878" cy="295743"/>
          </a:xfrm>
        </p:grpSpPr>
        <p:sp>
          <p:nvSpPr>
            <p:cNvPr name="Freeform 12" id="12"/>
            <p:cNvSpPr/>
            <p:nvPr/>
          </p:nvSpPr>
          <p:spPr>
            <a:xfrm flipH="false" flipV="false" rot="0">
              <a:off x="0" y="0"/>
              <a:ext cx="1222878" cy="295743"/>
            </a:xfrm>
            <a:custGeom>
              <a:avLst/>
              <a:gdLst/>
              <a:ahLst/>
              <a:cxnLst/>
              <a:rect r="r" b="b" t="t" l="l"/>
              <a:pathLst>
                <a:path h="295743" w="1222878">
                  <a:moveTo>
                    <a:pt x="85037" y="0"/>
                  </a:moveTo>
                  <a:lnTo>
                    <a:pt x="1137840" y="0"/>
                  </a:lnTo>
                  <a:cubicBezTo>
                    <a:pt x="1184805" y="0"/>
                    <a:pt x="1222878" y="38073"/>
                    <a:pt x="1222878" y="85037"/>
                  </a:cubicBezTo>
                  <a:lnTo>
                    <a:pt x="1222878" y="210706"/>
                  </a:lnTo>
                  <a:cubicBezTo>
                    <a:pt x="1222878" y="257671"/>
                    <a:pt x="1184805" y="295743"/>
                    <a:pt x="1137840" y="295743"/>
                  </a:cubicBezTo>
                  <a:lnTo>
                    <a:pt x="85037" y="295743"/>
                  </a:lnTo>
                  <a:cubicBezTo>
                    <a:pt x="38073" y="295743"/>
                    <a:pt x="0" y="257671"/>
                    <a:pt x="0" y="210706"/>
                  </a:cubicBezTo>
                  <a:lnTo>
                    <a:pt x="0" y="85037"/>
                  </a:lnTo>
                  <a:cubicBezTo>
                    <a:pt x="0" y="38073"/>
                    <a:pt x="38073" y="0"/>
                    <a:pt x="85037" y="0"/>
                  </a:cubicBezTo>
                  <a:close/>
                </a:path>
              </a:pathLst>
            </a:custGeom>
            <a:solidFill>
              <a:srgbClr val="3A577B"/>
            </a:solidFill>
          </p:spPr>
        </p:sp>
        <p:sp>
          <p:nvSpPr>
            <p:cNvPr name="TextBox 13" id="13"/>
            <p:cNvSpPr txBox="true"/>
            <p:nvPr/>
          </p:nvSpPr>
          <p:spPr>
            <a:xfrm>
              <a:off x="0" y="-47625"/>
              <a:ext cx="1222878" cy="34336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773756" y="2984059"/>
            <a:ext cx="4643114" cy="1080931"/>
            <a:chOff x="0" y="0"/>
            <a:chExt cx="1222878" cy="284690"/>
          </a:xfrm>
        </p:grpSpPr>
        <p:sp>
          <p:nvSpPr>
            <p:cNvPr name="Freeform 15" id="15"/>
            <p:cNvSpPr/>
            <p:nvPr/>
          </p:nvSpPr>
          <p:spPr>
            <a:xfrm flipH="false" flipV="false" rot="0">
              <a:off x="0" y="0"/>
              <a:ext cx="1222878" cy="284690"/>
            </a:xfrm>
            <a:custGeom>
              <a:avLst/>
              <a:gdLst/>
              <a:ahLst/>
              <a:cxnLst/>
              <a:rect r="r" b="b" t="t" l="l"/>
              <a:pathLst>
                <a:path h="284690" w="1222878">
                  <a:moveTo>
                    <a:pt x="31681" y="0"/>
                  </a:moveTo>
                  <a:lnTo>
                    <a:pt x="1191197" y="0"/>
                  </a:lnTo>
                  <a:cubicBezTo>
                    <a:pt x="1199599" y="0"/>
                    <a:pt x="1207657" y="3338"/>
                    <a:pt x="1213599" y="9279"/>
                  </a:cubicBezTo>
                  <a:cubicBezTo>
                    <a:pt x="1219540" y="15220"/>
                    <a:pt x="1222878" y="23278"/>
                    <a:pt x="1222878" y="31681"/>
                  </a:cubicBezTo>
                  <a:lnTo>
                    <a:pt x="1222878" y="253009"/>
                  </a:lnTo>
                  <a:cubicBezTo>
                    <a:pt x="1222878" y="261411"/>
                    <a:pt x="1219540" y="269469"/>
                    <a:pt x="1213599" y="275411"/>
                  </a:cubicBezTo>
                  <a:cubicBezTo>
                    <a:pt x="1207657" y="281352"/>
                    <a:pt x="1199599" y="284690"/>
                    <a:pt x="1191197" y="284690"/>
                  </a:cubicBezTo>
                  <a:lnTo>
                    <a:pt x="31681" y="284690"/>
                  </a:lnTo>
                  <a:cubicBezTo>
                    <a:pt x="23278" y="284690"/>
                    <a:pt x="15220" y="281352"/>
                    <a:pt x="9279" y="275411"/>
                  </a:cubicBezTo>
                  <a:cubicBezTo>
                    <a:pt x="3338" y="269469"/>
                    <a:pt x="0" y="261411"/>
                    <a:pt x="0" y="253009"/>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6" id="16"/>
            <p:cNvSpPr txBox="true"/>
            <p:nvPr/>
          </p:nvSpPr>
          <p:spPr>
            <a:xfrm>
              <a:off x="0" y="-47625"/>
              <a:ext cx="1222878" cy="33231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2694971" y="5697265"/>
            <a:ext cx="4643114" cy="1062776"/>
            <a:chOff x="0" y="0"/>
            <a:chExt cx="1222878" cy="279908"/>
          </a:xfrm>
        </p:grpSpPr>
        <p:sp>
          <p:nvSpPr>
            <p:cNvPr name="Freeform 18" id="18"/>
            <p:cNvSpPr/>
            <p:nvPr/>
          </p:nvSpPr>
          <p:spPr>
            <a:xfrm flipH="false" flipV="false" rot="0">
              <a:off x="0" y="0"/>
              <a:ext cx="1222878" cy="279908"/>
            </a:xfrm>
            <a:custGeom>
              <a:avLst/>
              <a:gdLst/>
              <a:ahLst/>
              <a:cxnLst/>
              <a:rect r="r" b="b" t="t" l="l"/>
              <a:pathLst>
                <a:path h="279908" w="1222878">
                  <a:moveTo>
                    <a:pt x="31681" y="0"/>
                  </a:moveTo>
                  <a:lnTo>
                    <a:pt x="1191197" y="0"/>
                  </a:lnTo>
                  <a:cubicBezTo>
                    <a:pt x="1199599" y="0"/>
                    <a:pt x="1207657" y="3338"/>
                    <a:pt x="1213599" y="9279"/>
                  </a:cubicBezTo>
                  <a:cubicBezTo>
                    <a:pt x="1219540" y="15220"/>
                    <a:pt x="1222878" y="23278"/>
                    <a:pt x="1222878" y="31681"/>
                  </a:cubicBezTo>
                  <a:lnTo>
                    <a:pt x="1222878" y="248228"/>
                  </a:lnTo>
                  <a:cubicBezTo>
                    <a:pt x="1222878" y="256630"/>
                    <a:pt x="1219540" y="264688"/>
                    <a:pt x="1213599" y="270629"/>
                  </a:cubicBezTo>
                  <a:cubicBezTo>
                    <a:pt x="1207657" y="276570"/>
                    <a:pt x="1199599" y="279908"/>
                    <a:pt x="1191197" y="279908"/>
                  </a:cubicBezTo>
                  <a:lnTo>
                    <a:pt x="31681" y="279908"/>
                  </a:lnTo>
                  <a:cubicBezTo>
                    <a:pt x="23278" y="279908"/>
                    <a:pt x="15220" y="276570"/>
                    <a:pt x="9279" y="270629"/>
                  </a:cubicBezTo>
                  <a:cubicBezTo>
                    <a:pt x="3338" y="264688"/>
                    <a:pt x="0" y="256630"/>
                    <a:pt x="0" y="248228"/>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9" id="19"/>
            <p:cNvSpPr txBox="true"/>
            <p:nvPr/>
          </p:nvSpPr>
          <p:spPr>
            <a:xfrm>
              <a:off x="0" y="-47625"/>
              <a:ext cx="1222878" cy="327533"/>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4191290" y="3401953"/>
            <a:ext cx="6547779" cy="4114800"/>
            <a:chOff x="0" y="0"/>
            <a:chExt cx="1014422" cy="637490"/>
          </a:xfrm>
        </p:grpSpPr>
        <p:sp>
          <p:nvSpPr>
            <p:cNvPr name="Freeform 21" id="21"/>
            <p:cNvSpPr/>
            <p:nvPr/>
          </p:nvSpPr>
          <p:spPr>
            <a:xfrm flipH="false" flipV="false" rot="0">
              <a:off x="0" y="0"/>
              <a:ext cx="1014422" cy="637490"/>
            </a:xfrm>
            <a:custGeom>
              <a:avLst/>
              <a:gdLst/>
              <a:ahLst/>
              <a:cxnLst/>
              <a:rect r="r" b="b" t="t" l="l"/>
              <a:pathLst>
                <a:path h="637490" w="1014422">
                  <a:moveTo>
                    <a:pt x="18918" y="0"/>
                  </a:moveTo>
                  <a:lnTo>
                    <a:pt x="995504" y="0"/>
                  </a:lnTo>
                  <a:cubicBezTo>
                    <a:pt x="1005953" y="0"/>
                    <a:pt x="1014422" y="8470"/>
                    <a:pt x="1014422" y="18918"/>
                  </a:cubicBezTo>
                  <a:lnTo>
                    <a:pt x="1014422" y="618572"/>
                  </a:lnTo>
                  <a:cubicBezTo>
                    <a:pt x="1014422" y="629020"/>
                    <a:pt x="1005953" y="637490"/>
                    <a:pt x="995504" y="637490"/>
                  </a:cubicBezTo>
                  <a:lnTo>
                    <a:pt x="18918" y="637490"/>
                  </a:lnTo>
                  <a:cubicBezTo>
                    <a:pt x="8470" y="637490"/>
                    <a:pt x="0" y="629020"/>
                    <a:pt x="0" y="618572"/>
                  </a:cubicBezTo>
                  <a:lnTo>
                    <a:pt x="0" y="18918"/>
                  </a:lnTo>
                  <a:cubicBezTo>
                    <a:pt x="0" y="8470"/>
                    <a:pt x="8470" y="0"/>
                    <a:pt x="18918" y="0"/>
                  </a:cubicBezTo>
                  <a:close/>
                </a:path>
              </a:pathLst>
            </a:custGeom>
            <a:blipFill>
              <a:blip r:embed="rId2"/>
              <a:stretch>
                <a:fillRect l="0" t="-3307" r="0" b="-3307"/>
              </a:stretch>
            </a:blipFill>
          </p:spPr>
        </p:sp>
      </p:grpSp>
      <p:grpSp>
        <p:nvGrpSpPr>
          <p:cNvPr name="Group 22" id="22"/>
          <p:cNvGrpSpPr/>
          <p:nvPr/>
        </p:nvGrpSpPr>
        <p:grpSpPr>
          <a:xfrm rot="0">
            <a:off x="-403901" y="1028700"/>
            <a:ext cx="3353620" cy="8229600"/>
            <a:chOff x="0" y="0"/>
            <a:chExt cx="883258" cy="2167467"/>
          </a:xfrm>
        </p:grpSpPr>
        <p:sp>
          <p:nvSpPr>
            <p:cNvPr name="Freeform 23" id="2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24" id="2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25" id="25"/>
          <p:cNvGrpSpPr/>
          <p:nvPr/>
        </p:nvGrpSpPr>
        <p:grpSpPr>
          <a:xfrm rot="0">
            <a:off x="2310024" y="1028700"/>
            <a:ext cx="1496945" cy="14969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8" id="2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4126279" y="519812"/>
            <a:ext cx="13225580" cy="83870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ileron Heavy"/>
                <a:ea typeface="Aileron Heavy"/>
                <a:cs typeface="Aileron Heavy"/>
                <a:sym typeface="Aileron Heavy"/>
              </a:rPr>
              <a:t>4.Tự cho câu hỏi và trả lời 12 câu </a:t>
            </a:r>
          </a:p>
        </p:txBody>
      </p:sp>
      <p:sp>
        <p:nvSpPr>
          <p:cNvPr name="TextBox 31" id="31"/>
          <p:cNvSpPr txBox="true"/>
          <p:nvPr/>
        </p:nvSpPr>
        <p:spPr>
          <a:xfrm rot="0">
            <a:off x="14293010" y="8745925"/>
            <a:ext cx="4447887" cy="448310"/>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2 câu bất kì</a:t>
            </a:r>
          </a:p>
        </p:txBody>
      </p:sp>
      <p:sp>
        <p:nvSpPr>
          <p:cNvPr name="TextBox 32" id="32"/>
          <p:cNvSpPr txBox="true"/>
          <p:nvPr/>
        </p:nvSpPr>
        <p:spPr>
          <a:xfrm rot="0">
            <a:off x="12874092" y="4579340"/>
            <a:ext cx="4284872"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Heavy"/>
                <a:ea typeface="Aileron Heavy"/>
                <a:cs typeface="Aileron Heavy"/>
                <a:sym typeface="Aileron Heavy"/>
              </a:rPr>
              <a:t>  2 delete</a:t>
            </a:r>
          </a:p>
        </p:txBody>
      </p:sp>
      <p:sp>
        <p:nvSpPr>
          <p:cNvPr name="TextBox 33" id="33"/>
          <p:cNvSpPr txBox="true"/>
          <p:nvPr/>
        </p:nvSpPr>
        <p:spPr>
          <a:xfrm rot="0">
            <a:off x="13131989" y="3230919"/>
            <a:ext cx="3926649"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Bold"/>
                <a:ea typeface="Aileron Bold"/>
                <a:cs typeface="Aileron Bold"/>
                <a:sym typeface="Aileron Bold"/>
              </a:rPr>
              <a:t> 2 update</a:t>
            </a:r>
          </a:p>
        </p:txBody>
      </p:sp>
      <p:sp>
        <p:nvSpPr>
          <p:cNvPr name="TextBox 34" id="34"/>
          <p:cNvSpPr txBox="true"/>
          <p:nvPr/>
        </p:nvSpPr>
        <p:spPr>
          <a:xfrm rot="0">
            <a:off x="14293010" y="5964178"/>
            <a:ext cx="3926649" cy="448308"/>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 2 group by</a:t>
            </a:r>
          </a:p>
        </p:txBody>
      </p:sp>
      <p:sp>
        <p:nvSpPr>
          <p:cNvPr name="TextBox 35" id="35"/>
          <p:cNvSpPr txBox="true"/>
          <p:nvPr/>
        </p:nvSpPr>
        <p:spPr>
          <a:xfrm rot="0">
            <a:off x="12773756" y="1978538"/>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truy vấn kết nối nhiều bảng</a:t>
            </a:r>
          </a:p>
        </p:txBody>
      </p:sp>
      <p:sp>
        <p:nvSpPr>
          <p:cNvPr name="TextBox 36" id="36"/>
          <p:cNvSpPr txBox="true"/>
          <p:nvPr/>
        </p:nvSpPr>
        <p:spPr>
          <a:xfrm rot="0">
            <a:off x="12874092" y="7264867"/>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sub query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2068" y="2005181"/>
            <a:ext cx="18768868" cy="5934710"/>
          </a:xfrm>
          <a:prstGeom prst="rect">
            <a:avLst/>
          </a:prstGeom>
        </p:spPr>
        <p:txBody>
          <a:bodyPr anchor="t" rtlCol="false" tIns="0" lIns="0" bIns="0" rIns="0">
            <a:spAutoFit/>
          </a:bodyPr>
          <a:lstStyle/>
          <a:p>
            <a:pPr algn="l">
              <a:lnSpc>
                <a:spcPts val="3640"/>
              </a:lnSpc>
            </a:pPr>
          </a:p>
          <a:p>
            <a:pPr algn="l">
              <a:lnSpc>
                <a:spcPts val="3640"/>
              </a:lnSpc>
            </a:pPr>
            <a:r>
              <a:rPr lang="en-US" sz="2600" b="true">
                <a:solidFill>
                  <a:srgbClr val="000000"/>
                </a:solidFill>
                <a:latin typeface="Aileron Bold"/>
                <a:ea typeface="Aileron Bold"/>
                <a:cs typeface="Aileron Bold"/>
                <a:sym typeface="Aileron Bold"/>
              </a:rPr>
              <a:t>( Truy vấn kết nối nhiều bảng ) Liệt kê thông tin bệnh nhân (tên, ngày sinh, loại bệnh nhân), tên bác sĩ điều trị, tên khu chữa trị mà bệnh nhân đang nằm.</a:t>
            </a:r>
          </a:p>
          <a:p>
            <a:pPr algn="l">
              <a:lnSpc>
                <a:spcPts val="3640"/>
              </a:lnSpc>
            </a:pPr>
          </a:p>
          <a:p>
            <a:pPr algn="l">
              <a:lnSpc>
                <a:spcPts val="3640"/>
              </a:lnSpc>
            </a:pPr>
            <a:r>
              <a:rPr lang="en-US" sz="2600">
                <a:solidFill>
                  <a:srgbClr val="000000"/>
                </a:solidFill>
                <a:latin typeface="Aileron"/>
                <a:ea typeface="Aileron"/>
                <a:cs typeface="Aileron"/>
                <a:sym typeface="Aileron"/>
              </a:rPr>
              <a:t>SELECT BN.TenBenhNhan, BN.NgaySinh, BN.LoaiBenhNhan,</a:t>
            </a:r>
          </a:p>
          <a:p>
            <a:pPr algn="l">
              <a:lnSpc>
                <a:spcPts val="3640"/>
              </a:lnSpc>
            </a:pPr>
            <a:r>
              <a:rPr lang="en-US" sz="2600">
                <a:solidFill>
                  <a:srgbClr val="000000"/>
                </a:solidFill>
                <a:latin typeface="Aileron"/>
                <a:ea typeface="Aileron"/>
                <a:cs typeface="Aileron"/>
                <a:sym typeface="Aileron"/>
              </a:rPr>
              <a:t>                  BS.TenBacSi, KCT.TenKhuChuaTri</a:t>
            </a:r>
          </a:p>
          <a:p>
            <a:pPr algn="l">
              <a:lnSpc>
                <a:spcPts val="3640"/>
              </a:lnSpc>
            </a:pPr>
            <a:r>
              <a:rPr lang="en-US" sz="2600">
                <a:solidFill>
                  <a:srgbClr val="000000"/>
                </a:solidFill>
                <a:latin typeface="Aileron"/>
                <a:ea typeface="Aileron"/>
                <a:cs typeface="Aileron"/>
                <a:sym typeface="Aileron"/>
              </a:rPr>
              <a:t>FROM BENHNHAN BN</a:t>
            </a:r>
          </a:p>
          <a:p>
            <a:pPr algn="l">
              <a:lnSpc>
                <a:spcPts val="3640"/>
              </a:lnSpc>
            </a:pPr>
            <a:r>
              <a:rPr lang="en-US" sz="2600">
                <a:solidFill>
                  <a:srgbClr val="000000"/>
                </a:solidFill>
                <a:latin typeface="Aileron"/>
                <a:ea typeface="Aileron"/>
                <a:cs typeface="Aileron"/>
                <a:sym typeface="Aileron"/>
              </a:rPr>
              <a:t>JOIN SUCHUATRI SCT ON BN.MaBenhNhan = SCT.MaBenhNhan</a:t>
            </a:r>
          </a:p>
          <a:p>
            <a:pPr algn="l">
              <a:lnSpc>
                <a:spcPts val="3640"/>
              </a:lnSpc>
            </a:pPr>
            <a:r>
              <a:rPr lang="en-US" sz="2600">
                <a:solidFill>
                  <a:srgbClr val="000000"/>
                </a:solidFill>
                <a:latin typeface="Aileron"/>
                <a:ea typeface="Aileron"/>
                <a:cs typeface="Aileron"/>
                <a:sym typeface="Aileron"/>
              </a:rPr>
              <a:t>JOIN BACSI BS ON SCT.MaBacSi = BS.MaBacSi</a:t>
            </a:r>
          </a:p>
          <a:p>
            <a:pPr algn="l">
              <a:lnSpc>
                <a:spcPts val="3640"/>
              </a:lnSpc>
            </a:pPr>
            <a:r>
              <a:rPr lang="en-US" sz="2600">
                <a:solidFill>
                  <a:srgbClr val="000000"/>
                </a:solidFill>
                <a:latin typeface="Aileron"/>
                <a:ea typeface="Aileron"/>
                <a:cs typeface="Aileron"/>
                <a:sym typeface="Aileron"/>
              </a:rPr>
              <a:t>JOIN GIUONG G ON BN.SoGiuong = G.SoGiuong</a:t>
            </a:r>
          </a:p>
          <a:p>
            <a:pPr algn="l">
              <a:lnSpc>
                <a:spcPts val="3640"/>
              </a:lnSpc>
            </a:pPr>
            <a:r>
              <a:rPr lang="en-US" sz="2600">
                <a:solidFill>
                  <a:srgbClr val="000000"/>
                </a:solidFill>
                <a:latin typeface="Aileron"/>
                <a:ea typeface="Aileron"/>
                <a:cs typeface="Aileron"/>
                <a:sym typeface="Aileron"/>
              </a:rPr>
              <a:t>JOIN KHUCHUATRI KCT ON G.SoKhuChuaTri = KCT.SoKhuChuaTri;</a:t>
            </a:r>
          </a:p>
          <a:p>
            <a:pPr algn="l">
              <a:lnSpc>
                <a:spcPts val="3640"/>
              </a:lnSpc>
              <a:spcBef>
                <a:spcPct val="0"/>
              </a:spcBef>
            </a:pPr>
          </a:p>
          <a:p>
            <a:pPr algn="l">
              <a:lnSpc>
                <a:spcPts val="3640"/>
              </a:lnSpc>
              <a:spcBef>
                <a:spcPct val="0"/>
              </a:spcBef>
            </a:pPr>
          </a:p>
        </p:txBody>
      </p:sp>
      <p:sp>
        <p:nvSpPr>
          <p:cNvPr name="Freeform 9" id="9"/>
          <p:cNvSpPr/>
          <p:nvPr/>
        </p:nvSpPr>
        <p:spPr>
          <a:xfrm flipH="false" flipV="false" rot="0">
            <a:off x="6671727" y="7363461"/>
            <a:ext cx="10772423" cy="2580020"/>
          </a:xfrm>
          <a:custGeom>
            <a:avLst/>
            <a:gdLst/>
            <a:ahLst/>
            <a:cxnLst/>
            <a:rect r="r" b="b" t="t" l="l"/>
            <a:pathLst>
              <a:path h="2580020" w="10772423">
                <a:moveTo>
                  <a:pt x="0" y="0"/>
                </a:moveTo>
                <a:lnTo>
                  <a:pt x="10772423" y="0"/>
                </a:lnTo>
                <a:lnTo>
                  <a:pt x="10772423" y="2580021"/>
                </a:lnTo>
                <a:lnTo>
                  <a:pt x="0" y="2580021"/>
                </a:lnTo>
                <a:lnTo>
                  <a:pt x="0" y="0"/>
                </a:lnTo>
                <a:close/>
              </a:path>
            </a:pathLst>
          </a:custGeom>
          <a:blipFill>
            <a:blip r:embed="rId8"/>
            <a:stretch>
              <a:fillRect l="0" t="0" r="0" b="0"/>
            </a:stretch>
          </a:blipFill>
        </p:spPr>
      </p:sp>
      <p:sp>
        <p:nvSpPr>
          <p:cNvPr name="Freeform 10" id="10"/>
          <p:cNvSpPr/>
          <p:nvPr/>
        </p:nvSpPr>
        <p:spPr>
          <a:xfrm flipH="false" flipV="false" rot="0">
            <a:off x="4147127" y="7527933"/>
            <a:ext cx="1985097" cy="1125538"/>
          </a:xfrm>
          <a:custGeom>
            <a:avLst/>
            <a:gdLst/>
            <a:ahLst/>
            <a:cxnLst/>
            <a:rect r="r" b="b" t="t" l="l"/>
            <a:pathLst>
              <a:path h="1125538" w="1985097">
                <a:moveTo>
                  <a:pt x="0" y="0"/>
                </a:moveTo>
                <a:lnTo>
                  <a:pt x="1985096" y="0"/>
                </a:lnTo>
                <a:lnTo>
                  <a:pt x="1985096" y="1125538"/>
                </a:lnTo>
                <a:lnTo>
                  <a:pt x="0" y="11255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2722591" y="7892266"/>
            <a:ext cx="4480964"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KẾT QUẢ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03961" y="2131738"/>
            <a:ext cx="18768868" cy="4939030"/>
          </a:xfrm>
          <a:prstGeom prst="rect">
            <a:avLst/>
          </a:prstGeom>
        </p:spPr>
        <p:txBody>
          <a:bodyPr anchor="t" rtlCol="false" tIns="0" lIns="0" bIns="0" rIns="0">
            <a:spAutoFit/>
          </a:bodyPr>
          <a:lstStyle/>
          <a:p>
            <a:pPr algn="l">
              <a:lnSpc>
                <a:spcPts val="3919"/>
              </a:lnSpc>
            </a:pPr>
            <a:r>
              <a:rPr lang="en-US" sz="2799" b="true">
                <a:solidFill>
                  <a:srgbClr val="000000"/>
                </a:solidFill>
                <a:latin typeface="Aileron Bold"/>
                <a:ea typeface="Aileron Bold"/>
                <a:cs typeface="Aileron Bold"/>
                <a:sym typeface="Aileron Bold"/>
              </a:rPr>
              <a:t> </a:t>
            </a:r>
            <a:r>
              <a:rPr lang="en-US" sz="2799" b="true">
                <a:solidFill>
                  <a:srgbClr val="000000"/>
                </a:solidFill>
                <a:latin typeface="Aileron Bold"/>
                <a:ea typeface="Aileron Bold"/>
                <a:cs typeface="Aileron Bold"/>
                <a:sym typeface="Aileron Bold"/>
              </a:rPr>
              <a:t>( Truy vấn kết nối nhiều bảng ) Liệt kê các y tá trưởng và tổng số giờ làm việc của họ tại các khu chữa trị mà họ phụ trách.</a:t>
            </a:r>
          </a:p>
          <a:p>
            <a:pPr algn="l">
              <a:lnSpc>
                <a:spcPts val="3919"/>
              </a:lnSpc>
            </a:pPr>
          </a:p>
          <a:p>
            <a:pPr algn="l">
              <a:lnSpc>
                <a:spcPts val="3919"/>
              </a:lnSpc>
            </a:pPr>
            <a:r>
              <a:rPr lang="en-US" sz="2799">
                <a:solidFill>
                  <a:srgbClr val="000000"/>
                </a:solidFill>
                <a:latin typeface="Aileron"/>
                <a:ea typeface="Aileron"/>
                <a:cs typeface="Aileron"/>
                <a:sym typeface="Aileron"/>
              </a:rPr>
              <a:t>SELECT NV.TenNhanVien AS YTaTruong, SUM(NVKCT.SoGioLamViec) AS TongGioLam</a:t>
            </a:r>
          </a:p>
          <a:p>
            <a:pPr algn="l">
              <a:lnSpc>
                <a:spcPts val="3919"/>
              </a:lnSpc>
            </a:pPr>
            <a:r>
              <a:rPr lang="en-US" sz="2799">
                <a:solidFill>
                  <a:srgbClr val="000000"/>
                </a:solidFill>
                <a:latin typeface="Aileron"/>
                <a:ea typeface="Aileron"/>
                <a:cs typeface="Aileron"/>
                <a:sym typeface="Aileron"/>
              </a:rPr>
              <a:t>FROM KHUCHUATRI KCT</a:t>
            </a:r>
          </a:p>
          <a:p>
            <a:pPr algn="l">
              <a:lnSpc>
                <a:spcPts val="3919"/>
              </a:lnSpc>
            </a:pPr>
            <a:r>
              <a:rPr lang="en-US" sz="2799">
                <a:solidFill>
                  <a:srgbClr val="000000"/>
                </a:solidFill>
                <a:latin typeface="Aileron"/>
                <a:ea typeface="Aileron"/>
                <a:cs typeface="Aileron"/>
                <a:sym typeface="Aileron"/>
              </a:rPr>
              <a:t>JOIN NHANVIEN NV ON KCT.MaYTaTruong = NV.MaNV</a:t>
            </a:r>
          </a:p>
          <a:p>
            <a:pPr algn="l">
              <a:lnSpc>
                <a:spcPts val="3919"/>
              </a:lnSpc>
            </a:pPr>
            <a:r>
              <a:rPr lang="en-US" sz="2799">
                <a:solidFill>
                  <a:srgbClr val="000000"/>
                </a:solidFill>
                <a:latin typeface="Aileron"/>
                <a:ea typeface="Aileron"/>
                <a:cs typeface="Aileron"/>
                <a:sym typeface="Aileron"/>
              </a:rPr>
              <a:t>JOIN NHANVIEN_KHUCHUATRI NVKCT ON KCT.SoKhuChuaTri = NVKCT.SoKhuChuaTri</a:t>
            </a:r>
          </a:p>
          <a:p>
            <a:pPr algn="l">
              <a:lnSpc>
                <a:spcPts val="3919"/>
              </a:lnSpc>
            </a:pPr>
            <a:r>
              <a:rPr lang="en-US" sz="2799">
                <a:solidFill>
                  <a:srgbClr val="000000"/>
                </a:solidFill>
                <a:latin typeface="Aileron"/>
                <a:ea typeface="Aileron"/>
                <a:cs typeface="Aileron"/>
                <a:sym typeface="Aileron"/>
              </a:rPr>
              <a:t>WHERE NV.MaNV = NVKCT.MaNV</a:t>
            </a:r>
          </a:p>
          <a:p>
            <a:pPr algn="l">
              <a:lnSpc>
                <a:spcPts val="3919"/>
              </a:lnSpc>
              <a:spcBef>
                <a:spcPct val="0"/>
              </a:spcBef>
            </a:pPr>
            <a:r>
              <a:rPr lang="en-US" sz="2799">
                <a:solidFill>
                  <a:srgbClr val="000000"/>
                </a:solidFill>
                <a:latin typeface="Aileron"/>
                <a:ea typeface="Aileron"/>
                <a:cs typeface="Aileron"/>
                <a:sym typeface="Aileron"/>
              </a:rPr>
              <a:t>GROUP BY NV.TenNhanVien;</a:t>
            </a:r>
          </a:p>
          <a:p>
            <a:pPr algn="l">
              <a:lnSpc>
                <a:spcPts val="3919"/>
              </a:lnSpc>
              <a:spcBef>
                <a:spcPct val="0"/>
              </a:spcBef>
            </a:pPr>
          </a:p>
        </p:txBody>
      </p:sp>
      <p:sp>
        <p:nvSpPr>
          <p:cNvPr name="Freeform 9" id="9"/>
          <p:cNvSpPr/>
          <p:nvPr/>
        </p:nvSpPr>
        <p:spPr>
          <a:xfrm flipH="false" flipV="false" rot="0">
            <a:off x="203961" y="7288557"/>
            <a:ext cx="2297495" cy="1302667"/>
          </a:xfrm>
          <a:custGeom>
            <a:avLst/>
            <a:gdLst/>
            <a:ahLst/>
            <a:cxnLst/>
            <a:rect r="r" b="b" t="t" l="l"/>
            <a:pathLst>
              <a:path h="1302667" w="2297495">
                <a:moveTo>
                  <a:pt x="0" y="0"/>
                </a:moveTo>
                <a:lnTo>
                  <a:pt x="2297496" y="0"/>
                </a:lnTo>
                <a:lnTo>
                  <a:pt x="2297496" y="1302667"/>
                </a:lnTo>
                <a:lnTo>
                  <a:pt x="0" y="1302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133898" y="7070768"/>
            <a:ext cx="6362604" cy="1303997"/>
          </a:xfrm>
          <a:custGeom>
            <a:avLst/>
            <a:gdLst/>
            <a:ahLst/>
            <a:cxnLst/>
            <a:rect r="r" b="b" t="t" l="l"/>
            <a:pathLst>
              <a:path h="1303997" w="6362604">
                <a:moveTo>
                  <a:pt x="0" y="0"/>
                </a:moveTo>
                <a:lnTo>
                  <a:pt x="6362604" y="0"/>
                </a:lnTo>
                <a:lnTo>
                  <a:pt x="6362604" y="1303997"/>
                </a:lnTo>
                <a:lnTo>
                  <a:pt x="0" y="1303997"/>
                </a:lnTo>
                <a:lnTo>
                  <a:pt x="0" y="0"/>
                </a:lnTo>
                <a:close/>
              </a:path>
            </a:pathLst>
          </a:custGeom>
          <a:blipFill>
            <a:blip r:embed="rId10"/>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887773" y="7750979"/>
            <a:ext cx="4480964" cy="37274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KẾT QUẢ</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60161" y="2099274"/>
            <a:ext cx="18768868" cy="8220710"/>
          </a:xfrm>
          <a:prstGeom prst="rect">
            <a:avLst/>
          </a:prstGeom>
        </p:spPr>
        <p:txBody>
          <a:bodyPr anchor="t" rtlCol="false" tIns="0" lIns="0" bIns="0" rIns="0">
            <a:spAutoFit/>
          </a:bodyPr>
          <a:lstStyle/>
          <a:p>
            <a:pPr algn="l">
              <a:lnSpc>
                <a:spcPts val="3640"/>
              </a:lnSpc>
              <a:spcBef>
                <a:spcPct val="0"/>
              </a:spcBef>
            </a:pPr>
            <a:r>
              <a:rPr lang="en-US" b="true" sz="2600">
                <a:solidFill>
                  <a:srgbClr val="000000"/>
                </a:solidFill>
                <a:latin typeface="Aileron Bold"/>
                <a:ea typeface="Aileron Bold"/>
                <a:cs typeface="Aileron Bold"/>
                <a:sym typeface="Aileron Bold"/>
              </a:rPr>
              <a:t>(Update ) Cập nhật Ten</a:t>
            </a:r>
            <a:r>
              <a:rPr lang="en-US" b="true" sz="2600">
                <a:solidFill>
                  <a:srgbClr val="000000"/>
                </a:solidFill>
                <a:latin typeface="Aileron Bold"/>
                <a:ea typeface="Aileron Bold"/>
                <a:cs typeface="Aileron Bold"/>
                <a:sym typeface="Aileron Bold"/>
              </a:rPr>
              <a:t>NhanVien thành 'Nguyễn Văn X' cho các nhân viên là y tá trưởng của khu chữa trị </a:t>
            </a:r>
          </a:p>
          <a:p>
            <a:pPr algn="l">
              <a:lnSpc>
                <a:spcPts val="3640"/>
              </a:lnSpc>
              <a:spcBef>
                <a:spcPct val="0"/>
              </a:spcBef>
            </a:pPr>
            <a:r>
              <a:rPr lang="en-US" b="true" sz="2600">
                <a:solidFill>
                  <a:srgbClr val="000000"/>
                </a:solidFill>
                <a:latin typeface="Aileron Bold"/>
                <a:ea typeface="Aileron Bold"/>
                <a:cs typeface="Aileron Bold"/>
                <a:sym typeface="Aileron Bold"/>
              </a:rPr>
              <a:t>có SoKhuChuaTri lớn hơn 3</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NHANVIEN</a:t>
            </a:r>
          </a:p>
          <a:p>
            <a:pPr algn="l">
              <a:lnSpc>
                <a:spcPts val="3640"/>
              </a:lnSpc>
              <a:spcBef>
                <a:spcPct val="0"/>
              </a:spcBef>
            </a:pPr>
            <a:r>
              <a:rPr lang="en-US" sz="2600">
                <a:solidFill>
                  <a:srgbClr val="000000"/>
                </a:solidFill>
                <a:latin typeface="Aileron"/>
                <a:ea typeface="Aileron"/>
                <a:cs typeface="Aileron"/>
                <a:sym typeface="Aileron"/>
              </a:rPr>
              <a:t>SET TenNhanVien = 'Nguyễn Văn X'</a:t>
            </a:r>
          </a:p>
          <a:p>
            <a:pPr algn="l">
              <a:lnSpc>
                <a:spcPts val="3640"/>
              </a:lnSpc>
              <a:spcBef>
                <a:spcPct val="0"/>
              </a:spcBef>
            </a:pPr>
            <a:r>
              <a:rPr lang="en-US" sz="2600">
                <a:solidFill>
                  <a:srgbClr val="000000"/>
                </a:solidFill>
                <a:latin typeface="Aileron"/>
                <a:ea typeface="Aileron"/>
                <a:cs typeface="Aileron"/>
                <a:sym typeface="Aileron"/>
              </a:rPr>
              <a:t>WHERE MaNV IN (</a:t>
            </a:r>
          </a:p>
          <a:p>
            <a:pPr algn="l">
              <a:lnSpc>
                <a:spcPts val="3640"/>
              </a:lnSpc>
              <a:spcBef>
                <a:spcPct val="0"/>
              </a:spcBef>
            </a:pPr>
            <a:r>
              <a:rPr lang="en-US" sz="2600">
                <a:solidFill>
                  <a:srgbClr val="000000"/>
                </a:solidFill>
                <a:latin typeface="Aileron"/>
                <a:ea typeface="Aileron"/>
                <a:cs typeface="Aileron"/>
                <a:sym typeface="Aileron"/>
              </a:rPr>
              <a:t> SELECT MaYTaTruong</a:t>
            </a:r>
          </a:p>
          <a:p>
            <a:pPr algn="l">
              <a:lnSpc>
                <a:spcPts val="3640"/>
              </a:lnSpc>
              <a:spcBef>
                <a:spcPct val="0"/>
              </a:spcBef>
            </a:pPr>
            <a:r>
              <a:rPr lang="en-US" sz="2600">
                <a:solidFill>
                  <a:srgbClr val="000000"/>
                </a:solidFill>
                <a:latin typeface="Aileron"/>
                <a:ea typeface="Aileron"/>
                <a:cs typeface="Aileron"/>
                <a:sym typeface="Aileron"/>
              </a:rPr>
              <a:t> FROM KHUCHUATRI</a:t>
            </a:r>
          </a:p>
          <a:p>
            <a:pPr algn="l">
              <a:lnSpc>
                <a:spcPts val="3640"/>
              </a:lnSpc>
              <a:spcBef>
                <a:spcPct val="0"/>
              </a:spcBef>
            </a:pPr>
            <a:r>
              <a:rPr lang="en-US" sz="2600">
                <a:solidFill>
                  <a:srgbClr val="000000"/>
                </a:solidFill>
                <a:latin typeface="Aileron"/>
                <a:ea typeface="Aileron"/>
                <a:cs typeface="Aileron"/>
                <a:sym typeface="Aileron"/>
              </a:rPr>
              <a:t> WHERE SoKhuChuaTri &gt; 3</a:t>
            </a:r>
          </a:p>
          <a:p>
            <a:pPr algn="l">
              <a:lnSpc>
                <a:spcPts val="3640"/>
              </a:lnSpc>
              <a:spcBef>
                <a:spcPct val="0"/>
              </a:spcBef>
            </a:pPr>
            <a:r>
              <a:rPr lang="en-US" sz="2600">
                <a:solidFill>
                  <a:srgbClr val="000000"/>
                </a:solidFill>
                <a:latin typeface="Aileron"/>
                <a:ea typeface="Aileron"/>
                <a:cs typeface="Aileron"/>
                <a:sym typeface="Aileron"/>
              </a:rPr>
              <a:t>);</a:t>
            </a:r>
          </a:p>
          <a:p>
            <a:pPr algn="l">
              <a:lnSpc>
                <a:spcPts val="3640"/>
              </a:lnSpc>
              <a:spcBef>
                <a:spcPct val="0"/>
              </a:spcBef>
            </a:pPr>
          </a:p>
          <a:p>
            <a:pPr algn="l">
              <a:lnSpc>
                <a:spcPts val="3640"/>
              </a:lnSpc>
              <a:spcBef>
                <a:spcPct val="0"/>
              </a:spcBef>
            </a:pPr>
            <a:r>
              <a:rPr lang="en-US" b="true" sz="2600">
                <a:solidFill>
                  <a:srgbClr val="000000"/>
                </a:solidFill>
                <a:latin typeface="Aileron Bold"/>
                <a:ea typeface="Aileron Bold"/>
                <a:cs typeface="Aileron Bold"/>
                <a:sym typeface="Aileron Bold"/>
              </a:rPr>
              <a:t>( Update ) Cập nhật số giờ làm việc của các nhân viên làm việc tại khu chữa trị</a:t>
            </a:r>
          </a:p>
          <a:p>
            <a:pPr algn="l">
              <a:lnSpc>
                <a:spcPts val="3640"/>
              </a:lnSpc>
              <a:spcBef>
                <a:spcPct val="0"/>
              </a:spcBef>
            </a:pPr>
            <a:r>
              <a:rPr lang="en-US" b="true" sz="2600">
                <a:solidFill>
                  <a:srgbClr val="000000"/>
                </a:solidFill>
                <a:latin typeface="Aileron Bold"/>
                <a:ea typeface="Aileron Bold"/>
                <a:cs typeface="Aileron Bold"/>
                <a:sym typeface="Aileron Bold"/>
              </a:rPr>
              <a:t>có mã SoKhuChuaTri là 2 thành 40 giờ nếu số giờ làm việc hiện tại nhỏ hơn 40.</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NHANVIEN_KHUCHUATRI</a:t>
            </a:r>
          </a:p>
          <a:p>
            <a:pPr algn="l">
              <a:lnSpc>
                <a:spcPts val="3640"/>
              </a:lnSpc>
              <a:spcBef>
                <a:spcPct val="0"/>
              </a:spcBef>
            </a:pPr>
            <a:r>
              <a:rPr lang="en-US" sz="2600">
                <a:solidFill>
                  <a:srgbClr val="000000"/>
                </a:solidFill>
                <a:latin typeface="Aileron"/>
                <a:ea typeface="Aileron"/>
                <a:cs typeface="Aileron"/>
                <a:sym typeface="Aileron"/>
              </a:rPr>
              <a:t>SET SoGioLamViec = 40</a:t>
            </a:r>
          </a:p>
          <a:p>
            <a:pPr algn="l">
              <a:lnSpc>
                <a:spcPts val="3640"/>
              </a:lnSpc>
              <a:spcBef>
                <a:spcPct val="0"/>
              </a:spcBef>
            </a:pPr>
            <a:r>
              <a:rPr lang="en-US" sz="2600">
                <a:solidFill>
                  <a:srgbClr val="000000"/>
                </a:solidFill>
                <a:latin typeface="Aileron"/>
                <a:ea typeface="Aileron"/>
                <a:cs typeface="Aileron"/>
                <a:sym typeface="Aileron"/>
              </a:rPr>
              <a:t>WHERE SoKhuChuaTri = 2 AND SoGioLamViec &lt; 40;</a:t>
            </a:r>
          </a:p>
          <a:p>
            <a:pPr algn="l">
              <a:lnSpc>
                <a:spcPts val="3640"/>
              </a:lnSpc>
              <a:spcBef>
                <a:spcPct val="0"/>
              </a:spcBef>
            </a:pPr>
          </a:p>
        </p:txBody>
      </p:sp>
      <p:sp>
        <p:nvSpPr>
          <p:cNvPr name="TextBox 9" id="9"/>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4440" y="1374133"/>
            <a:ext cx="18532440" cy="8912867"/>
            <a:chOff x="0" y="0"/>
            <a:chExt cx="4880972" cy="2347422"/>
          </a:xfrm>
        </p:grpSpPr>
        <p:sp>
          <p:nvSpPr>
            <p:cNvPr name="Freeform 3" id="3"/>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4" id="4"/>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2040" y="1526533"/>
            <a:ext cx="18532440" cy="8912867"/>
            <a:chOff x="0" y="0"/>
            <a:chExt cx="4880972" cy="2347422"/>
          </a:xfrm>
        </p:grpSpPr>
        <p:sp>
          <p:nvSpPr>
            <p:cNvPr name="Freeform 8" id="8"/>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9" id="9"/>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
        <p:nvSpPr>
          <p:cNvPr name="TextBox 11" id="11"/>
          <p:cNvSpPr txBox="true"/>
          <p:nvPr/>
        </p:nvSpPr>
        <p:spPr>
          <a:xfrm rot="0">
            <a:off x="507452" y="2119968"/>
            <a:ext cx="17028657" cy="7727951"/>
          </a:xfrm>
          <a:prstGeom prst="rect">
            <a:avLst/>
          </a:prstGeom>
        </p:spPr>
        <p:txBody>
          <a:bodyPr anchor="t" rtlCol="false" tIns="0" lIns="0" bIns="0" rIns="0">
            <a:spAutoFit/>
          </a:bodyPr>
          <a:lstStyle/>
          <a:p>
            <a:pPr algn="just">
              <a:lnSpc>
                <a:spcPts val="5599"/>
              </a:lnSpc>
              <a:spcBef>
                <a:spcPct val="0"/>
              </a:spcBef>
            </a:pPr>
            <a:r>
              <a:rPr lang="en-US" b="true" sz="3999">
                <a:solidFill>
                  <a:srgbClr val="000000"/>
                </a:solidFill>
                <a:latin typeface="Aileron Bold"/>
                <a:ea typeface="Aileron Bold"/>
                <a:cs typeface="Aileron Bold"/>
                <a:sym typeface="Aileron Bold"/>
              </a:rPr>
              <a:t>(DELETE) Xóa tất cả bệnh nhân n</a:t>
            </a:r>
            <a:r>
              <a:rPr lang="en-US" b="true" sz="3999">
                <a:solidFill>
                  <a:srgbClr val="000000"/>
                </a:solidFill>
                <a:latin typeface="Aileron Bold"/>
                <a:ea typeface="Aileron Bold"/>
                <a:cs typeface="Aileron Bold"/>
                <a:sym typeface="Aileron Bold"/>
              </a:rPr>
              <a:t>ội trú chưa từng được thực hiện bất kỳ sự chữa trị nào trong bảng SUCHUATRI.</a:t>
            </a:r>
          </a:p>
          <a:p>
            <a:pPr algn="just">
              <a:lnSpc>
                <a:spcPts val="5599"/>
              </a:lnSpc>
              <a:spcBef>
                <a:spcPct val="0"/>
              </a:spcBef>
            </a:pPr>
          </a:p>
          <a:p>
            <a:pPr algn="just">
              <a:lnSpc>
                <a:spcPts val="5599"/>
              </a:lnSpc>
              <a:spcBef>
                <a:spcPct val="0"/>
              </a:spcBef>
            </a:pPr>
            <a:r>
              <a:rPr lang="en-US" sz="3999">
                <a:solidFill>
                  <a:srgbClr val="000000"/>
                </a:solidFill>
                <a:latin typeface="Aileron"/>
                <a:ea typeface="Aileron"/>
                <a:cs typeface="Aileron"/>
                <a:sym typeface="Aileron"/>
              </a:rPr>
              <a:t>DELETE FROM BENHNHAN</a:t>
            </a:r>
          </a:p>
          <a:p>
            <a:pPr algn="just">
              <a:lnSpc>
                <a:spcPts val="5599"/>
              </a:lnSpc>
              <a:spcBef>
                <a:spcPct val="0"/>
              </a:spcBef>
            </a:pPr>
            <a:r>
              <a:rPr lang="en-US" sz="3999">
                <a:solidFill>
                  <a:srgbClr val="000000"/>
                </a:solidFill>
                <a:latin typeface="Aileron"/>
                <a:ea typeface="Aileron"/>
                <a:cs typeface="Aileron"/>
                <a:sym typeface="Aileron"/>
              </a:rPr>
              <a:t>WHERE LoaiBenhNhan = 'Nội trú'</a:t>
            </a:r>
          </a:p>
          <a:p>
            <a:pPr algn="just">
              <a:lnSpc>
                <a:spcPts val="5599"/>
              </a:lnSpc>
              <a:spcBef>
                <a:spcPct val="0"/>
              </a:spcBef>
            </a:pPr>
            <a:r>
              <a:rPr lang="en-US" sz="3999">
                <a:solidFill>
                  <a:srgbClr val="000000"/>
                </a:solidFill>
                <a:latin typeface="Aileron"/>
                <a:ea typeface="Aileron"/>
                <a:cs typeface="Aileron"/>
                <a:sym typeface="Aileron"/>
              </a:rPr>
              <a:t>AND MaBenhNhan NOT IN (</a:t>
            </a:r>
          </a:p>
          <a:p>
            <a:pPr algn="just">
              <a:lnSpc>
                <a:spcPts val="5599"/>
              </a:lnSpc>
              <a:spcBef>
                <a:spcPct val="0"/>
              </a:spcBef>
            </a:pPr>
            <a:r>
              <a:rPr lang="en-US" sz="3999">
                <a:solidFill>
                  <a:srgbClr val="000000"/>
                </a:solidFill>
                <a:latin typeface="Aileron"/>
                <a:ea typeface="Aileron"/>
                <a:cs typeface="Aileron"/>
                <a:sym typeface="Aileron"/>
              </a:rPr>
              <a:t>    SELECT MaBenhNhan </a:t>
            </a:r>
          </a:p>
          <a:p>
            <a:pPr algn="just">
              <a:lnSpc>
                <a:spcPts val="5599"/>
              </a:lnSpc>
              <a:spcBef>
                <a:spcPct val="0"/>
              </a:spcBef>
            </a:pPr>
            <a:r>
              <a:rPr lang="en-US" sz="3999">
                <a:solidFill>
                  <a:srgbClr val="000000"/>
                </a:solidFill>
                <a:latin typeface="Aileron"/>
                <a:ea typeface="Aileron"/>
                <a:cs typeface="Aileron"/>
                <a:sym typeface="Aileron"/>
              </a:rPr>
              <a:t>    FROM SUCHUATRI)</a:t>
            </a:r>
          </a:p>
          <a:p>
            <a:pPr algn="just">
              <a:lnSpc>
                <a:spcPts val="5599"/>
              </a:lnSpc>
              <a:spcBef>
                <a:spcPct val="0"/>
              </a:spcBef>
            </a:pPr>
          </a:p>
          <a:p>
            <a:pPr algn="just">
              <a:lnSpc>
                <a:spcPts val="5599"/>
              </a:lnSpc>
              <a:spcBef>
                <a:spcPct val="0"/>
              </a:spcBef>
            </a:pPr>
          </a:p>
          <a:p>
            <a:pPr algn="just">
              <a:lnSpc>
                <a:spcPts val="55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w="12700">
              <a:solidFill>
                <a:srgbClr val="000000"/>
              </a:solidFill>
            </a:ln>
          </p:spPr>
        </p:sp>
      </p:grpSp>
      <p:grpSp>
        <p:nvGrpSpPr>
          <p:cNvPr name="Group 8" id="8"/>
          <p:cNvGrpSpPr/>
          <p:nvPr/>
        </p:nvGrpSpPr>
        <p:grpSpPr>
          <a:xfrm rot="0">
            <a:off x="4820109" y="2655779"/>
            <a:ext cx="1057684" cy="10576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156027" y="2896194"/>
            <a:ext cx="385848" cy="576855"/>
          </a:xfrm>
          <a:custGeom>
            <a:avLst/>
            <a:gdLst/>
            <a:ahLst/>
            <a:cxnLst/>
            <a:rect r="r" b="b" t="t" l="l"/>
            <a:pathLst>
              <a:path h="576855" w="385848">
                <a:moveTo>
                  <a:pt x="0" y="0"/>
                </a:moveTo>
                <a:lnTo>
                  <a:pt x="385847" y="0"/>
                </a:lnTo>
                <a:lnTo>
                  <a:pt x="385847" y="576854"/>
                </a:lnTo>
                <a:lnTo>
                  <a:pt x="0" y="57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326031" y="8380853"/>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759642" y="8592842"/>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026420" y="3613748"/>
            <a:ext cx="16388506" cy="3119280"/>
          </a:xfrm>
          <a:prstGeom prst="rect">
            <a:avLst/>
          </a:prstGeom>
        </p:spPr>
        <p:txBody>
          <a:bodyPr anchor="t" rtlCol="false" tIns="0" lIns="0" bIns="0" rIns="0">
            <a:spAutoFit/>
          </a:bodyPr>
          <a:lstStyle/>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Thị Ngọc Ánh -23700721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Lê Hồng Kiều -23682791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- 23674111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-23677821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Vũ Thị Quỳnh Trang -23700581</a:t>
            </a:r>
          </a:p>
        </p:txBody>
      </p:sp>
      <p:sp>
        <p:nvSpPr>
          <p:cNvPr name="Freeform 15" id="15"/>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2912825" y="6172200"/>
            <a:ext cx="5575936" cy="4114800"/>
          </a:xfrm>
          <a:custGeom>
            <a:avLst/>
            <a:gdLst/>
            <a:ahLst/>
            <a:cxnLst/>
            <a:rect r="r" b="b" t="t" l="l"/>
            <a:pathLst>
              <a:path h="4114800" w="5575936">
                <a:moveTo>
                  <a:pt x="0" y="0"/>
                </a:moveTo>
                <a:lnTo>
                  <a:pt x="5575936" y="0"/>
                </a:lnTo>
                <a:lnTo>
                  <a:pt x="557593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233628" y="1517992"/>
            <a:ext cx="7844275" cy="1095375"/>
          </a:xfrm>
          <a:prstGeom prst="rect">
            <a:avLst/>
          </a:prstGeom>
        </p:spPr>
        <p:txBody>
          <a:bodyPr anchor="t" rtlCol="false" tIns="0" lIns="0" bIns="0" rIns="0">
            <a:spAutoFit/>
          </a:bodyPr>
          <a:lstStyle/>
          <a:p>
            <a:pPr algn="l">
              <a:lnSpc>
                <a:spcPts val="7619"/>
              </a:lnSpc>
            </a:pPr>
            <a:r>
              <a:rPr lang="en-US" sz="5999" i="true" b="true">
                <a:solidFill>
                  <a:srgbClr val="0E2F5F"/>
                </a:solidFill>
                <a:latin typeface="Akzidenz-Grotesk Bold Italics"/>
                <a:ea typeface="Akzidenz-Grotesk Bold Italics"/>
                <a:cs typeface="Akzidenz-Grotesk Bold Italics"/>
                <a:sym typeface="Akzidenz-Grotesk Bold Italics"/>
              </a:rPr>
              <a:t>Thành viên nhóm</a:t>
            </a:r>
          </a:p>
        </p:txBody>
      </p:sp>
      <p:sp>
        <p:nvSpPr>
          <p:cNvPr name="TextBox 18" id="18"/>
          <p:cNvSpPr txBox="true"/>
          <p:nvPr/>
        </p:nvSpPr>
        <p:spPr>
          <a:xfrm rot="0">
            <a:off x="-727083" y="3887639"/>
            <a:ext cx="9435073" cy="1459495"/>
          </a:xfrm>
          <a:prstGeom prst="rect">
            <a:avLst/>
          </a:prstGeom>
        </p:spPr>
        <p:txBody>
          <a:bodyPr anchor="t" rtlCol="false" tIns="0" lIns="0" bIns="0" rIns="0">
            <a:spAutoFit/>
          </a:bodyPr>
          <a:lstStyle/>
          <a:p>
            <a:pPr algn="ctr">
              <a:lnSpc>
                <a:spcPts val="11955"/>
              </a:lnSpc>
              <a:spcBef>
                <a:spcPct val="0"/>
              </a:spcBef>
            </a:pPr>
            <a:r>
              <a:rPr lang="en-US" b="true" sz="8539">
                <a:solidFill>
                  <a:srgbClr val="0E2F5F"/>
                </a:solidFill>
                <a:latin typeface="Barlow Condensed Bold"/>
                <a:ea typeface="Barlow Condensed Bold"/>
                <a:cs typeface="Barlow Condensed Bold"/>
                <a:sym typeface="Barlow Condensed Bold"/>
              </a:rPr>
              <a:t>GIỚI THIỆU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18925" y="1965638"/>
            <a:ext cx="17405710" cy="5613400"/>
          </a:xfrm>
          <a:prstGeom prst="rect">
            <a:avLst/>
          </a:prstGeom>
        </p:spPr>
        <p:txBody>
          <a:bodyPr anchor="t" rtlCol="false" tIns="0" lIns="0" bIns="0" rIns="0">
            <a:spAutoFit/>
          </a:bodyPr>
          <a:lstStyle/>
          <a:p>
            <a:pPr algn="l">
              <a:lnSpc>
                <a:spcPts val="5599"/>
              </a:lnSpc>
              <a:spcBef>
                <a:spcPct val="0"/>
              </a:spcBef>
            </a:pPr>
            <a:r>
              <a:rPr lang="en-US" b="true" sz="3999" i="true">
                <a:solidFill>
                  <a:srgbClr val="000000"/>
                </a:solidFill>
                <a:latin typeface="Aileron Bold Italics"/>
                <a:ea typeface="Aileron Bold Italics"/>
                <a:cs typeface="Aileron Bold Italics"/>
                <a:sym typeface="Aileron Bold Italics"/>
              </a:rPr>
              <a:t>( </a:t>
            </a:r>
            <a:r>
              <a:rPr lang="en-US" b="true" sz="3999" i="true">
                <a:solidFill>
                  <a:srgbClr val="000000"/>
                </a:solidFill>
                <a:latin typeface="Aileron Bold Italics"/>
                <a:ea typeface="Aileron Bold Italics"/>
                <a:cs typeface="Aileron Bold Italics"/>
                <a:sym typeface="Aileron Bold Italics"/>
              </a:rPr>
              <a:t>Delete )Xóa toàn bộ bản ghi trong bảng KhuChuaTri_BacSi liên quan đến bác sĩ tên "BS. Trần A".</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Delete KhuChuaTri_BacSi</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From KhuChuaTri_BacSi</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Join BacSi on KhuChuaTri_BacSi.MaBacSi =BacSi.MaBacSi</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Where BacSi.TenBacSi = N'BS. Trần A'</a:t>
            </a:r>
          </a:p>
          <a:p>
            <a:pPr algn="l">
              <a:lnSpc>
                <a:spcPts val="5599"/>
              </a:lnSpc>
              <a:spcBef>
                <a:spcPct val="0"/>
              </a:spcBef>
            </a:pPr>
          </a:p>
          <a:p>
            <a:pPr algn="l">
              <a:lnSpc>
                <a:spcPts val="5599"/>
              </a:lnSpc>
              <a:spcBef>
                <a:spcPct val="0"/>
              </a:spcBef>
            </a:pPr>
          </a:p>
        </p:txBody>
      </p:sp>
      <p:sp>
        <p:nvSpPr>
          <p:cNvPr name="Freeform 9" id="9"/>
          <p:cNvSpPr/>
          <p:nvPr/>
        </p:nvSpPr>
        <p:spPr>
          <a:xfrm flipH="false" flipV="false" rot="0">
            <a:off x="318925" y="7054726"/>
            <a:ext cx="9844227" cy="2203574"/>
          </a:xfrm>
          <a:custGeom>
            <a:avLst/>
            <a:gdLst/>
            <a:ahLst/>
            <a:cxnLst/>
            <a:rect r="r" b="b" t="t" l="l"/>
            <a:pathLst>
              <a:path h="2203574" w="9844227">
                <a:moveTo>
                  <a:pt x="0" y="0"/>
                </a:moveTo>
                <a:lnTo>
                  <a:pt x="9844228" y="0"/>
                </a:lnTo>
                <a:lnTo>
                  <a:pt x="9844228" y="2203574"/>
                </a:lnTo>
                <a:lnTo>
                  <a:pt x="0" y="2203574"/>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44530" y="1767543"/>
            <a:ext cx="17743470" cy="4940299"/>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Aileron Bold"/>
                <a:ea typeface="Aileron Bold"/>
                <a:cs typeface="Aileron Bold"/>
                <a:sym typeface="Aileron Bold"/>
              </a:rPr>
              <a:t>(GROUP BY)</a:t>
            </a:r>
            <a:r>
              <a:rPr lang="en-US" b="true" sz="3500">
                <a:solidFill>
                  <a:srgbClr val="000000"/>
                </a:solidFill>
                <a:latin typeface="Aileron Bold"/>
                <a:ea typeface="Aileron Bold"/>
                <a:cs typeface="Aileron Bold"/>
                <a:sym typeface="Aileron Bold"/>
              </a:rPr>
              <a:t>Liệt kê tên khu chữa trị và tổng số giờ làm việc mỗi tuần của nhân viên tại từng khu, chỉ hiển thị các khu có tổng số giờ làm việc &gt;=10. </a:t>
            </a:r>
          </a:p>
          <a:p>
            <a:pPr algn="l">
              <a:lnSpc>
                <a:spcPts val="4900"/>
              </a:lnSpc>
              <a:spcBef>
                <a:spcPct val="0"/>
              </a:spcBef>
            </a:pPr>
          </a:p>
          <a:p>
            <a:pPr algn="l">
              <a:lnSpc>
                <a:spcPts val="4900"/>
              </a:lnSpc>
              <a:spcBef>
                <a:spcPct val="0"/>
              </a:spcBef>
            </a:pPr>
            <a:r>
              <a:rPr lang="en-US" sz="3500">
                <a:solidFill>
                  <a:srgbClr val="000000"/>
                </a:solidFill>
                <a:latin typeface="Aileron"/>
                <a:ea typeface="Aileron"/>
                <a:cs typeface="Aileron"/>
                <a:sym typeface="Aileron"/>
              </a:rPr>
              <a:t>SELECT K.TenKhuChuaTri, SUM(NK.SoGioLamViec) AS TongGioLam</a:t>
            </a:r>
          </a:p>
          <a:p>
            <a:pPr algn="l">
              <a:lnSpc>
                <a:spcPts val="4900"/>
              </a:lnSpc>
              <a:spcBef>
                <a:spcPct val="0"/>
              </a:spcBef>
            </a:pPr>
            <a:r>
              <a:rPr lang="en-US" sz="3500">
                <a:solidFill>
                  <a:srgbClr val="000000"/>
                </a:solidFill>
                <a:latin typeface="Aileron"/>
                <a:ea typeface="Aileron"/>
                <a:cs typeface="Aileron"/>
                <a:sym typeface="Aileron"/>
              </a:rPr>
              <a:t>FROM NHANVIEN_KHUCHUATRI NK</a:t>
            </a:r>
          </a:p>
          <a:p>
            <a:pPr algn="l">
              <a:lnSpc>
                <a:spcPts val="4900"/>
              </a:lnSpc>
              <a:spcBef>
                <a:spcPct val="0"/>
              </a:spcBef>
            </a:pPr>
            <a:r>
              <a:rPr lang="en-US" sz="3500">
                <a:solidFill>
                  <a:srgbClr val="000000"/>
                </a:solidFill>
                <a:latin typeface="Aileron"/>
                <a:ea typeface="Aileron"/>
                <a:cs typeface="Aileron"/>
                <a:sym typeface="Aileron"/>
              </a:rPr>
              <a:t>JOIN KHUCHUATRI K ON NK.SoKhuChuaTri = K.SoKhuChuaTri</a:t>
            </a:r>
          </a:p>
          <a:p>
            <a:pPr algn="l">
              <a:lnSpc>
                <a:spcPts val="4900"/>
              </a:lnSpc>
              <a:spcBef>
                <a:spcPct val="0"/>
              </a:spcBef>
            </a:pPr>
            <a:r>
              <a:rPr lang="en-US" sz="3500">
                <a:solidFill>
                  <a:srgbClr val="000000"/>
                </a:solidFill>
                <a:latin typeface="Aileron"/>
                <a:ea typeface="Aileron"/>
                <a:cs typeface="Aileron"/>
                <a:sym typeface="Aileron"/>
              </a:rPr>
              <a:t>GROUP BY K.TenKhuChuaTri</a:t>
            </a:r>
          </a:p>
          <a:p>
            <a:pPr algn="l">
              <a:lnSpc>
                <a:spcPts val="4900"/>
              </a:lnSpc>
              <a:spcBef>
                <a:spcPct val="0"/>
              </a:spcBef>
            </a:pPr>
            <a:r>
              <a:rPr lang="en-US" sz="3500">
                <a:solidFill>
                  <a:srgbClr val="000000"/>
                </a:solidFill>
                <a:latin typeface="Aileron"/>
                <a:ea typeface="Aileron"/>
                <a:cs typeface="Aileron"/>
                <a:sym typeface="Aileron"/>
              </a:rPr>
              <a:t>HAVING SUM(NK.SoGioLamViec) &gt;= 10</a:t>
            </a:r>
          </a:p>
        </p:txBody>
      </p:sp>
      <p:sp>
        <p:nvSpPr>
          <p:cNvPr name="Freeform 12" id="12"/>
          <p:cNvSpPr/>
          <p:nvPr/>
        </p:nvSpPr>
        <p:spPr>
          <a:xfrm flipH="false" flipV="false" rot="0">
            <a:off x="645774" y="6870582"/>
            <a:ext cx="7849942" cy="3215944"/>
          </a:xfrm>
          <a:custGeom>
            <a:avLst/>
            <a:gdLst/>
            <a:ahLst/>
            <a:cxnLst/>
            <a:rect r="r" b="b" t="t" l="l"/>
            <a:pathLst>
              <a:path h="3215944" w="7849942">
                <a:moveTo>
                  <a:pt x="0" y="0"/>
                </a:moveTo>
                <a:lnTo>
                  <a:pt x="7849942" y="0"/>
                </a:lnTo>
                <a:lnTo>
                  <a:pt x="7849942" y="3215944"/>
                </a:lnTo>
                <a:lnTo>
                  <a:pt x="0" y="3215944"/>
                </a:lnTo>
                <a:lnTo>
                  <a:pt x="0" y="0"/>
                </a:lnTo>
                <a:close/>
              </a:path>
            </a:pathLst>
          </a:custGeom>
          <a:blipFill>
            <a:blip r:embed="rId8"/>
            <a:stretch>
              <a:fillRect l="0" t="0" r="0" b="0"/>
            </a:stretch>
          </a:blipFill>
        </p:spPr>
      </p:sp>
      <p:sp>
        <p:nvSpPr>
          <p:cNvPr name="TextBox 13" id="13"/>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28450" y="1956113"/>
            <a:ext cx="16940375" cy="4964565"/>
          </a:xfrm>
          <a:prstGeom prst="rect">
            <a:avLst/>
          </a:prstGeom>
        </p:spPr>
        <p:txBody>
          <a:bodyPr anchor="t" rtlCol="false" tIns="0" lIns="0" bIns="0" rIns="0">
            <a:spAutoFit/>
          </a:bodyPr>
          <a:lstStyle/>
          <a:p>
            <a:pPr algn="l">
              <a:lnSpc>
                <a:spcPts val="5467"/>
              </a:lnSpc>
              <a:spcBef>
                <a:spcPct val="0"/>
              </a:spcBef>
            </a:pPr>
            <a:r>
              <a:rPr lang="en-US" b="true" sz="3905" i="true">
                <a:solidFill>
                  <a:srgbClr val="000000"/>
                </a:solidFill>
                <a:latin typeface="Aileron Bold Italics"/>
                <a:ea typeface="Aileron Bold Italics"/>
                <a:cs typeface="Aileron Bold Italics"/>
                <a:sym typeface="Aileron Bold Italics"/>
              </a:rPr>
              <a:t>( </a:t>
            </a:r>
            <a:r>
              <a:rPr lang="en-US" b="true" sz="3905" i="true">
                <a:solidFill>
                  <a:srgbClr val="000000"/>
                </a:solidFill>
                <a:latin typeface="Aileron Bold Italics"/>
                <a:ea typeface="Aileron Bold Italics"/>
                <a:cs typeface="Aileron Bold Italics"/>
                <a:sym typeface="Aileron Bold Italics"/>
              </a:rPr>
              <a:t>Group By) Cho biết tổng số lượng vật tư đã sử dụng cho mỗi loại bệnh nhân</a:t>
            </a:r>
          </a:p>
          <a:p>
            <a:pPr algn="l">
              <a:lnSpc>
                <a:spcPts val="5467"/>
              </a:lnSpc>
              <a:spcBef>
                <a:spcPct val="0"/>
              </a:spcBef>
            </a:pPr>
            <a:r>
              <a:rPr lang="en-US" sz="3905">
                <a:solidFill>
                  <a:srgbClr val="000000"/>
                </a:solidFill>
                <a:latin typeface="Aileron"/>
                <a:ea typeface="Aileron"/>
                <a:cs typeface="Aileron"/>
                <a:sym typeface="Aileron"/>
              </a:rPr>
              <a:t>Select BN.LoaiBenhNhan, SUM(VSD.SoLuong) as TongSoLuongVatTu</a:t>
            </a:r>
          </a:p>
          <a:p>
            <a:pPr algn="l">
              <a:lnSpc>
                <a:spcPts val="5467"/>
              </a:lnSpc>
              <a:spcBef>
                <a:spcPct val="0"/>
              </a:spcBef>
            </a:pPr>
            <a:r>
              <a:rPr lang="en-US" sz="3905">
                <a:solidFill>
                  <a:srgbClr val="000000"/>
                </a:solidFill>
                <a:latin typeface="Aileron"/>
                <a:ea typeface="Aileron"/>
                <a:cs typeface="Aileron"/>
                <a:sym typeface="Aileron"/>
              </a:rPr>
              <a:t>From BenhNhan BN</a:t>
            </a:r>
          </a:p>
          <a:p>
            <a:pPr algn="l">
              <a:lnSpc>
                <a:spcPts val="5467"/>
              </a:lnSpc>
              <a:spcBef>
                <a:spcPct val="0"/>
              </a:spcBef>
            </a:pPr>
            <a:r>
              <a:rPr lang="en-US" sz="3905">
                <a:solidFill>
                  <a:srgbClr val="000000"/>
                </a:solidFill>
                <a:latin typeface="Aileron"/>
                <a:ea typeface="Aileron"/>
                <a:cs typeface="Aileron"/>
                <a:sym typeface="Aileron"/>
              </a:rPr>
              <a:t>Join  Vattu_Su_Dung VSD on BN.MaBenhNhan = VSD.MaBenhNhan</a:t>
            </a:r>
          </a:p>
          <a:p>
            <a:pPr algn="l">
              <a:lnSpc>
                <a:spcPts val="5467"/>
              </a:lnSpc>
              <a:spcBef>
                <a:spcPct val="0"/>
              </a:spcBef>
            </a:pPr>
            <a:r>
              <a:rPr lang="en-US" sz="3905">
                <a:solidFill>
                  <a:srgbClr val="000000"/>
                </a:solidFill>
                <a:latin typeface="Aileron"/>
                <a:ea typeface="Aileron"/>
                <a:cs typeface="Aileron"/>
                <a:sym typeface="Aileron"/>
              </a:rPr>
              <a:t>Group by BN.LoaiBenhNhan</a:t>
            </a:r>
          </a:p>
          <a:p>
            <a:pPr algn="l">
              <a:lnSpc>
                <a:spcPts val="6907"/>
              </a:lnSpc>
              <a:spcBef>
                <a:spcPct val="0"/>
              </a:spcBef>
            </a:pPr>
          </a:p>
        </p:txBody>
      </p:sp>
      <p:sp>
        <p:nvSpPr>
          <p:cNvPr name="Freeform 9" id="9"/>
          <p:cNvSpPr/>
          <p:nvPr/>
        </p:nvSpPr>
        <p:spPr>
          <a:xfrm flipH="false" flipV="false" rot="0">
            <a:off x="318925" y="6573783"/>
            <a:ext cx="9374161" cy="3114641"/>
          </a:xfrm>
          <a:custGeom>
            <a:avLst/>
            <a:gdLst/>
            <a:ahLst/>
            <a:cxnLst/>
            <a:rect r="r" b="b" t="t" l="l"/>
            <a:pathLst>
              <a:path h="3114641" w="9374161">
                <a:moveTo>
                  <a:pt x="0" y="0"/>
                </a:moveTo>
                <a:lnTo>
                  <a:pt x="9374161" y="0"/>
                </a:lnTo>
                <a:lnTo>
                  <a:pt x="9374161" y="3114640"/>
                </a:lnTo>
                <a:lnTo>
                  <a:pt x="0" y="3114640"/>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598" y="728359"/>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38100"/>
              <a:ext cx="4880972" cy="238552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807546" y="1542263"/>
            <a:ext cx="17353217" cy="9058141"/>
          </a:xfrm>
          <a:prstGeom prst="rect">
            <a:avLst/>
          </a:prstGeom>
        </p:spPr>
        <p:txBody>
          <a:bodyPr anchor="t" rtlCol="false" tIns="0" lIns="0" bIns="0" rIns="0">
            <a:spAutoFit/>
          </a:bodyPr>
          <a:lstStyle/>
          <a:p>
            <a:pPr algn="l">
              <a:lnSpc>
                <a:spcPts val="4207"/>
              </a:lnSpc>
            </a:pPr>
            <a:r>
              <a:rPr lang="en-US" sz="3005" b="true">
                <a:solidFill>
                  <a:srgbClr val="000000"/>
                </a:solidFill>
                <a:latin typeface="Aileron Bold"/>
                <a:ea typeface="Aileron Bold"/>
                <a:cs typeface="Aileron Bold"/>
                <a:sym typeface="Aileron Bold"/>
              </a:rPr>
              <a:t>(Sub query ) Liệt kê tên các khu chữa trị có số nhân viên làm việc tại đó nhiều hơn 1 người.</a:t>
            </a:r>
          </a:p>
          <a:p>
            <a:pPr algn="l">
              <a:lnSpc>
                <a:spcPts val="4207"/>
              </a:lnSpc>
            </a:pPr>
            <a:r>
              <a:rPr lang="en-US" sz="3005">
                <a:solidFill>
                  <a:srgbClr val="000000"/>
                </a:solidFill>
                <a:latin typeface="Aileron"/>
                <a:ea typeface="Aileron"/>
                <a:cs typeface="Aileron"/>
                <a:sym typeface="Aileron"/>
              </a:rPr>
              <a:t>SELECT TenKhuChuaTri</a:t>
            </a:r>
          </a:p>
          <a:p>
            <a:pPr algn="l">
              <a:lnSpc>
                <a:spcPts val="4207"/>
              </a:lnSpc>
            </a:pPr>
            <a:r>
              <a:rPr lang="en-US" sz="3005">
                <a:solidFill>
                  <a:srgbClr val="000000"/>
                </a:solidFill>
                <a:latin typeface="Aileron"/>
                <a:ea typeface="Aileron"/>
                <a:cs typeface="Aileron"/>
                <a:sym typeface="Aileron"/>
              </a:rPr>
              <a:t>FROM KHUCHUATRI</a:t>
            </a:r>
          </a:p>
          <a:p>
            <a:pPr algn="l">
              <a:lnSpc>
                <a:spcPts val="4207"/>
              </a:lnSpc>
            </a:pPr>
            <a:r>
              <a:rPr lang="en-US" sz="3005">
                <a:solidFill>
                  <a:srgbClr val="000000"/>
                </a:solidFill>
                <a:latin typeface="Aileron"/>
                <a:ea typeface="Aileron"/>
                <a:cs typeface="Aileron"/>
                <a:sym typeface="Aileron"/>
              </a:rPr>
              <a:t>WHERE SoKhuChuaTri IN (</a:t>
            </a:r>
          </a:p>
          <a:p>
            <a:pPr algn="l">
              <a:lnSpc>
                <a:spcPts val="4207"/>
              </a:lnSpc>
            </a:pPr>
            <a:r>
              <a:rPr lang="en-US" sz="3005">
                <a:solidFill>
                  <a:srgbClr val="000000"/>
                </a:solidFill>
                <a:latin typeface="Aileron"/>
                <a:ea typeface="Aileron"/>
                <a:cs typeface="Aileron"/>
                <a:sym typeface="Aileron"/>
              </a:rPr>
              <a:t>SELECT SoKhuChuaTri</a:t>
            </a:r>
          </a:p>
          <a:p>
            <a:pPr algn="l">
              <a:lnSpc>
                <a:spcPts val="4207"/>
              </a:lnSpc>
            </a:pPr>
            <a:r>
              <a:rPr lang="en-US" sz="3005">
                <a:solidFill>
                  <a:srgbClr val="000000"/>
                </a:solidFill>
                <a:latin typeface="Aileron"/>
                <a:ea typeface="Aileron"/>
                <a:cs typeface="Aileron"/>
                <a:sym typeface="Aileron"/>
              </a:rPr>
              <a:t>FROM NHANVIEN_KHUCHUATRI</a:t>
            </a:r>
          </a:p>
          <a:p>
            <a:pPr algn="l">
              <a:lnSpc>
                <a:spcPts val="4207"/>
              </a:lnSpc>
            </a:pPr>
            <a:r>
              <a:rPr lang="en-US" sz="3005">
                <a:solidFill>
                  <a:srgbClr val="000000"/>
                </a:solidFill>
                <a:latin typeface="Aileron"/>
                <a:ea typeface="Aileron"/>
                <a:cs typeface="Aileron"/>
                <a:sym typeface="Aileron"/>
              </a:rPr>
              <a:t>GROUP BY SoKhuChuaTri</a:t>
            </a:r>
          </a:p>
          <a:p>
            <a:pPr algn="l">
              <a:lnSpc>
                <a:spcPts val="4207"/>
              </a:lnSpc>
            </a:pPr>
            <a:r>
              <a:rPr lang="en-US" sz="3005">
                <a:solidFill>
                  <a:srgbClr val="000000"/>
                </a:solidFill>
                <a:latin typeface="Aileron"/>
                <a:ea typeface="Aileron"/>
                <a:cs typeface="Aileron"/>
                <a:sym typeface="Aileron"/>
              </a:rPr>
              <a:t>HAVING COUNT(MaNV) &gt; 1</a:t>
            </a:r>
          </a:p>
          <a:p>
            <a:pPr algn="l">
              <a:lnSpc>
                <a:spcPts val="4207"/>
              </a:lnSpc>
            </a:pPr>
            <a:r>
              <a:rPr lang="en-US" sz="3005">
                <a:solidFill>
                  <a:srgbClr val="000000"/>
                </a:solidFill>
                <a:latin typeface="Aileron"/>
                <a:ea typeface="Aileron"/>
                <a:cs typeface="Aileron"/>
                <a:sym typeface="Aileron"/>
              </a:rPr>
              <a:t>)</a:t>
            </a:r>
          </a:p>
          <a:p>
            <a:pPr algn="l">
              <a:lnSpc>
                <a:spcPts val="4207"/>
              </a:lnSpc>
            </a:pPr>
          </a:p>
          <a:p>
            <a:pPr algn="l">
              <a:lnSpc>
                <a:spcPts val="4207"/>
              </a:lnSpc>
            </a:pPr>
          </a:p>
          <a:p>
            <a:pPr algn="l">
              <a:lnSpc>
                <a:spcPts val="4207"/>
              </a:lnSpc>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p:txBody>
      </p:sp>
      <p:sp>
        <p:nvSpPr>
          <p:cNvPr name="Freeform 9" id="9"/>
          <p:cNvSpPr/>
          <p:nvPr/>
        </p:nvSpPr>
        <p:spPr>
          <a:xfrm flipH="false" flipV="false" rot="0">
            <a:off x="1807546" y="6556912"/>
            <a:ext cx="3867869" cy="1270672"/>
          </a:xfrm>
          <a:custGeom>
            <a:avLst/>
            <a:gdLst/>
            <a:ahLst/>
            <a:cxnLst/>
            <a:rect r="r" b="b" t="t" l="l"/>
            <a:pathLst>
              <a:path h="1270672" w="3867869">
                <a:moveTo>
                  <a:pt x="0" y="0"/>
                </a:moveTo>
                <a:lnTo>
                  <a:pt x="3867869" y="0"/>
                </a:lnTo>
                <a:lnTo>
                  <a:pt x="3867869" y="1270671"/>
                </a:lnTo>
                <a:lnTo>
                  <a:pt x="0" y="1270671"/>
                </a:lnTo>
                <a:lnTo>
                  <a:pt x="0" y="0"/>
                </a:lnTo>
                <a:close/>
              </a:path>
            </a:pathLst>
          </a:custGeom>
          <a:blipFill>
            <a:blip r:embed="rId8"/>
            <a:stretch>
              <a:fillRect l="0" t="0" r="0" b="0"/>
            </a:stretch>
          </a:blipFill>
        </p:spPr>
      </p:sp>
      <p:sp>
        <p:nvSpPr>
          <p:cNvPr name="TextBox 10" id="10"/>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598" y="728359"/>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38100"/>
              <a:ext cx="4880972" cy="238552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49021" y="5266403"/>
            <a:ext cx="5116500" cy="2640774"/>
          </a:xfrm>
          <a:custGeom>
            <a:avLst/>
            <a:gdLst/>
            <a:ahLst/>
            <a:cxnLst/>
            <a:rect r="r" b="b" t="t" l="l"/>
            <a:pathLst>
              <a:path h="2640774" w="5116500">
                <a:moveTo>
                  <a:pt x="0" y="0"/>
                </a:moveTo>
                <a:lnTo>
                  <a:pt x="5116500" y="0"/>
                </a:lnTo>
                <a:lnTo>
                  <a:pt x="5116500" y="2640774"/>
                </a:lnTo>
                <a:lnTo>
                  <a:pt x="0" y="2640774"/>
                </a:lnTo>
                <a:lnTo>
                  <a:pt x="0" y="0"/>
                </a:lnTo>
                <a:close/>
              </a:path>
            </a:pathLst>
          </a:custGeom>
          <a:blipFill>
            <a:blip r:embed="rId8"/>
            <a:stretch>
              <a:fillRect l="0" t="0" r="0" b="0"/>
            </a:stretch>
          </a:blipFill>
        </p:spPr>
      </p:sp>
      <p:sp>
        <p:nvSpPr>
          <p:cNvPr name="TextBox 9" id="9"/>
          <p:cNvSpPr txBox="true"/>
          <p:nvPr/>
        </p:nvSpPr>
        <p:spPr>
          <a:xfrm rot="0">
            <a:off x="1749021" y="1542263"/>
            <a:ext cx="17353217" cy="3724141"/>
          </a:xfrm>
          <a:prstGeom prst="rect">
            <a:avLst/>
          </a:prstGeom>
        </p:spPr>
        <p:txBody>
          <a:bodyPr anchor="t" rtlCol="false" tIns="0" lIns="0" bIns="0" rIns="0">
            <a:spAutoFit/>
          </a:bodyPr>
          <a:lstStyle/>
          <a:p>
            <a:pPr algn="l">
              <a:lnSpc>
                <a:spcPts val="4207"/>
              </a:lnSpc>
            </a:pPr>
            <a:r>
              <a:rPr lang="en-US" sz="3005" b="true">
                <a:solidFill>
                  <a:srgbClr val="000000"/>
                </a:solidFill>
                <a:latin typeface="Aileron Bold"/>
                <a:ea typeface="Aileron Bold"/>
                <a:cs typeface="Aileron Bold"/>
                <a:sym typeface="Aileron Bold"/>
              </a:rPr>
              <a:t>( Sub query ) Hiển thị tên bệnh nhân và số lượng vật tư sử dụng của họ.</a:t>
            </a:r>
          </a:p>
          <a:p>
            <a:pPr algn="l">
              <a:lnSpc>
                <a:spcPts val="4207"/>
              </a:lnSpc>
            </a:pPr>
            <a:r>
              <a:rPr lang="en-US" sz="3005">
                <a:solidFill>
                  <a:srgbClr val="000000"/>
                </a:solidFill>
                <a:latin typeface="Aileron"/>
                <a:ea typeface="Aileron"/>
                <a:cs typeface="Aileron"/>
                <a:sym typeface="Aileron"/>
              </a:rPr>
              <a:t>SELECT TenBenhNhan,</a:t>
            </a:r>
          </a:p>
          <a:p>
            <a:pPr algn="l">
              <a:lnSpc>
                <a:spcPts val="4207"/>
              </a:lnSpc>
            </a:pPr>
            <a:r>
              <a:rPr lang="en-US" sz="3005">
                <a:solidFill>
                  <a:srgbClr val="000000"/>
                </a:solidFill>
                <a:latin typeface="Aileron"/>
                <a:ea typeface="Aileron"/>
                <a:cs typeface="Aileron"/>
                <a:sym typeface="Aileron"/>
              </a:rPr>
              <a:t>               (SELECT SUM(SoLuong) </a:t>
            </a:r>
          </a:p>
          <a:p>
            <a:pPr algn="l">
              <a:lnSpc>
                <a:spcPts val="4207"/>
              </a:lnSpc>
            </a:pPr>
            <a:r>
              <a:rPr lang="en-US" sz="3005">
                <a:solidFill>
                  <a:srgbClr val="000000"/>
                </a:solidFill>
                <a:latin typeface="Aileron"/>
                <a:ea typeface="Aileron"/>
                <a:cs typeface="Aileron"/>
                <a:sym typeface="Aileron"/>
              </a:rPr>
              <a:t>               FROM VATTU_SU_DUNG </a:t>
            </a:r>
          </a:p>
          <a:p>
            <a:pPr algn="l">
              <a:lnSpc>
                <a:spcPts val="4207"/>
              </a:lnSpc>
            </a:pPr>
            <a:r>
              <a:rPr lang="en-US" sz="3005">
                <a:solidFill>
                  <a:srgbClr val="000000"/>
                </a:solidFill>
                <a:latin typeface="Aileron"/>
                <a:ea typeface="Aileron"/>
                <a:cs typeface="Aileron"/>
                <a:sym typeface="Aileron"/>
              </a:rPr>
              <a:t>               WHERE MaBenhNhan = bn.MaBenhNhan) AS TongSoLuong</a:t>
            </a:r>
          </a:p>
          <a:p>
            <a:pPr algn="l">
              <a:lnSpc>
                <a:spcPts val="4207"/>
              </a:lnSpc>
            </a:pPr>
            <a:r>
              <a:rPr lang="en-US" sz="3005">
                <a:solidFill>
                  <a:srgbClr val="000000"/>
                </a:solidFill>
                <a:latin typeface="Aileron"/>
                <a:ea typeface="Aileron"/>
                <a:cs typeface="Aileron"/>
                <a:sym typeface="Aileron"/>
              </a:rPr>
              <a:t>FROM BENHNHAN bn</a:t>
            </a:r>
          </a:p>
          <a:p>
            <a:pPr algn="l">
              <a:lnSpc>
                <a:spcPts val="4207"/>
              </a:lnSpc>
              <a:spcBef>
                <a:spcPct val="0"/>
              </a:spcBef>
            </a:pPr>
          </a:p>
        </p:txBody>
      </p:sp>
      <p:sp>
        <p:nvSpPr>
          <p:cNvPr name="TextBox 10" id="10"/>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02156" y="1989183"/>
            <a:ext cx="14432567" cy="7315200"/>
          </a:xfrm>
          <a:prstGeom prst="rect">
            <a:avLst/>
          </a:prstGeom>
        </p:spPr>
        <p:txBody>
          <a:bodyPr anchor="t" rtlCol="false" tIns="0" lIns="0" bIns="0" rIns="0">
            <a:spAutoFit/>
          </a:bodyPr>
          <a:lstStyle/>
          <a:p>
            <a:pPr algn="l">
              <a:lnSpc>
                <a:spcPts val="4199"/>
              </a:lnSpc>
            </a:pPr>
            <a:r>
              <a:rPr lang="en-US" sz="2999" b="true">
                <a:solidFill>
                  <a:srgbClr val="000000"/>
                </a:solidFill>
                <a:latin typeface="Aileron Bold"/>
                <a:ea typeface="Aileron Bold"/>
                <a:cs typeface="Aileron Bold"/>
                <a:sym typeface="Aileron Bold"/>
              </a:rPr>
              <a:t>( Bất kỳ ) Liệt kê tên các bệnh nhân đã được chữa trị nhiều hơn 1 lần và được chữa trị từ ngày 24 tháng 4 năm 2025</a:t>
            </a:r>
          </a:p>
          <a:p>
            <a:pPr algn="l">
              <a:lnSpc>
                <a:spcPts val="4199"/>
              </a:lnSpc>
            </a:pPr>
          </a:p>
          <a:p>
            <a:pPr algn="l">
              <a:lnSpc>
                <a:spcPts val="4199"/>
              </a:lnSpc>
            </a:pPr>
            <a:r>
              <a:rPr lang="en-US" sz="2999">
                <a:solidFill>
                  <a:srgbClr val="000000"/>
                </a:solidFill>
                <a:latin typeface="Aileron"/>
                <a:ea typeface="Aileron"/>
                <a:cs typeface="Aileron"/>
                <a:sym typeface="Aileron"/>
              </a:rPr>
              <a:t>SELECT b.TenBenhNhan</a:t>
            </a:r>
          </a:p>
          <a:p>
            <a:pPr algn="l">
              <a:lnSpc>
                <a:spcPts val="4199"/>
              </a:lnSpc>
            </a:pPr>
            <a:r>
              <a:rPr lang="en-US" sz="2999">
                <a:solidFill>
                  <a:srgbClr val="000000"/>
                </a:solidFill>
                <a:latin typeface="Aileron"/>
                <a:ea typeface="Aileron"/>
                <a:cs typeface="Aileron"/>
                <a:sym typeface="Aileron"/>
              </a:rPr>
              <a:t>FROM BENHNHAN b</a:t>
            </a:r>
          </a:p>
          <a:p>
            <a:pPr algn="l">
              <a:lnSpc>
                <a:spcPts val="4199"/>
              </a:lnSpc>
            </a:pPr>
            <a:r>
              <a:rPr lang="en-US" sz="2999">
                <a:solidFill>
                  <a:srgbClr val="000000"/>
                </a:solidFill>
                <a:latin typeface="Aileron"/>
                <a:ea typeface="Aileron"/>
                <a:cs typeface="Aileron"/>
                <a:sym typeface="Aileron"/>
              </a:rPr>
              <a:t>JOIN SUCHUATRI s ON b.MaBenhNhan = s.MaBenhNhan</a:t>
            </a:r>
          </a:p>
          <a:p>
            <a:pPr algn="l">
              <a:lnSpc>
                <a:spcPts val="4199"/>
              </a:lnSpc>
            </a:pPr>
            <a:r>
              <a:rPr lang="en-US" sz="2999">
                <a:solidFill>
                  <a:srgbClr val="000000"/>
                </a:solidFill>
                <a:latin typeface="Aileron"/>
                <a:ea typeface="Aileron"/>
                <a:cs typeface="Aileron"/>
                <a:sym typeface="Aileron"/>
              </a:rPr>
              <a:t>GROUP BY b.MaBenhNhan, b.TenBenhNhan</a:t>
            </a:r>
          </a:p>
          <a:p>
            <a:pPr algn="l">
              <a:lnSpc>
                <a:spcPts val="4199"/>
              </a:lnSpc>
            </a:pPr>
            <a:r>
              <a:rPr lang="en-US" sz="2999">
                <a:solidFill>
                  <a:srgbClr val="000000"/>
                </a:solidFill>
                <a:latin typeface="Aileron"/>
                <a:ea typeface="Aileron"/>
                <a:cs typeface="Aileron"/>
                <a:sym typeface="Aileron"/>
              </a:rPr>
              <a:t>HAVING COUNT(*) &gt; 1</a:t>
            </a:r>
          </a:p>
          <a:p>
            <a:pPr algn="l">
              <a:lnSpc>
                <a:spcPts val="4199"/>
              </a:lnSpc>
            </a:pPr>
            <a:r>
              <a:rPr lang="en-US" sz="2999">
                <a:solidFill>
                  <a:srgbClr val="000000"/>
                </a:solidFill>
                <a:latin typeface="Aileron"/>
                <a:ea typeface="Aileron"/>
                <a:cs typeface="Aileron"/>
                <a:sym typeface="Aileron"/>
              </a:rPr>
              <a:t>   AND MIN(s.NgayChuaTri) &gt;= '2025-04-24';</a:t>
            </a:r>
          </a:p>
          <a:p>
            <a:pPr algn="l">
              <a:lnSpc>
                <a:spcPts val="4199"/>
              </a:lnSpc>
            </a:pPr>
          </a:p>
          <a:p>
            <a:pPr algn="l">
              <a:lnSpc>
                <a:spcPts val="4199"/>
              </a:lnSpc>
            </a:pPr>
            <a:r>
              <a:rPr lang="en-US" sz="2999" i="true">
                <a:solidFill>
                  <a:srgbClr val="000000"/>
                </a:solidFill>
                <a:latin typeface="Aileron Italics"/>
                <a:ea typeface="Aileron Italics"/>
                <a:cs typeface="Aileron Italics"/>
                <a:sym typeface="Aileron Italics"/>
              </a:rPr>
              <a:t>– Kết quả : 0 rows vì không có bệnh nhân nào thỏa mãn 2 điều kiện trên </a:t>
            </a:r>
          </a:p>
          <a:p>
            <a:pPr algn="l">
              <a:lnSpc>
                <a:spcPts val="4199"/>
              </a:lnSpc>
            </a:pPr>
          </a:p>
          <a:p>
            <a:pPr algn="l">
              <a:lnSpc>
                <a:spcPts val="4199"/>
              </a:lnSpc>
              <a:spcBef>
                <a:spcPct val="0"/>
              </a:spcBef>
            </a:pPr>
          </a:p>
          <a:p>
            <a:pPr algn="l">
              <a:lnSpc>
                <a:spcPts val="4199"/>
              </a:lnSpc>
              <a:spcBef>
                <a:spcPct val="0"/>
              </a:spcBef>
            </a:pPr>
          </a:p>
        </p:txBody>
      </p:sp>
      <p:sp>
        <p:nvSpPr>
          <p:cNvPr name="TextBox 9" id="9"/>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02870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636249" y="2151804"/>
            <a:ext cx="15279549" cy="6391275"/>
          </a:xfrm>
          <a:prstGeom prst="rect">
            <a:avLst/>
          </a:prstGeom>
        </p:spPr>
        <p:txBody>
          <a:bodyPr anchor="t" rtlCol="false" tIns="0" lIns="0" bIns="0" rIns="0">
            <a:spAutoFit/>
          </a:bodyPr>
          <a:lstStyle/>
          <a:p>
            <a:pPr algn="l">
              <a:lnSpc>
                <a:spcPts val="4200"/>
              </a:lnSpc>
            </a:pPr>
            <a:r>
              <a:rPr lang="en-US" sz="3000">
                <a:solidFill>
                  <a:srgbClr val="000000"/>
                </a:solidFill>
                <a:latin typeface="Aileron"/>
                <a:ea typeface="Aileron"/>
                <a:cs typeface="Aileron"/>
                <a:sym typeface="Aileron"/>
              </a:rPr>
              <a:t>(</a:t>
            </a:r>
            <a:r>
              <a:rPr lang="en-US" sz="3000" b="true">
                <a:solidFill>
                  <a:srgbClr val="000000"/>
                </a:solidFill>
                <a:latin typeface="Aileron Bold"/>
                <a:ea typeface="Aileron Bold"/>
                <a:cs typeface="Aileron Bold"/>
                <a:sym typeface="Aileron Bold"/>
              </a:rPr>
              <a:t> Bất kỳ ) Hiển thị tên bác sĩ và số lượng bệnh nhân mà họ đã điều trị.</a:t>
            </a:r>
          </a:p>
          <a:p>
            <a:pPr algn="l">
              <a:lnSpc>
                <a:spcPts val="4200"/>
              </a:lnSpc>
            </a:pPr>
            <a:r>
              <a:rPr lang="en-US" sz="3000">
                <a:solidFill>
                  <a:srgbClr val="000000"/>
                </a:solidFill>
                <a:latin typeface="Aileron"/>
                <a:ea typeface="Aileron"/>
                <a:cs typeface="Aileron"/>
                <a:sym typeface="Aileron"/>
              </a:rPr>
              <a:t>SELECT bs.TenBacSi, COUNT(DISTINCT st.MaBenhNhan) AS SoLuongBenhNhan</a:t>
            </a:r>
          </a:p>
          <a:p>
            <a:pPr algn="l">
              <a:lnSpc>
                <a:spcPts val="4200"/>
              </a:lnSpc>
            </a:pPr>
            <a:r>
              <a:rPr lang="en-US" sz="3000">
                <a:solidFill>
                  <a:srgbClr val="000000"/>
                </a:solidFill>
                <a:latin typeface="Aileron"/>
                <a:ea typeface="Aileron"/>
                <a:cs typeface="Aileron"/>
                <a:sym typeface="Aileron"/>
              </a:rPr>
              <a:t>FROM BACSI bs</a:t>
            </a:r>
          </a:p>
          <a:p>
            <a:pPr algn="l">
              <a:lnSpc>
                <a:spcPts val="4200"/>
              </a:lnSpc>
            </a:pPr>
            <a:r>
              <a:rPr lang="en-US" sz="3000">
                <a:solidFill>
                  <a:srgbClr val="000000"/>
                </a:solidFill>
                <a:latin typeface="Aileron"/>
                <a:ea typeface="Aileron"/>
                <a:cs typeface="Aileron"/>
                <a:sym typeface="Aileron"/>
              </a:rPr>
              <a:t>JOIN SUCHUATRI st ON bs.MaBacSi = st.MaBacSi</a:t>
            </a:r>
          </a:p>
          <a:p>
            <a:pPr algn="l">
              <a:lnSpc>
                <a:spcPts val="4200"/>
              </a:lnSpc>
            </a:pPr>
            <a:r>
              <a:rPr lang="en-US" sz="3000">
                <a:solidFill>
                  <a:srgbClr val="000000"/>
                </a:solidFill>
                <a:latin typeface="Aileron"/>
                <a:ea typeface="Aileron"/>
                <a:cs typeface="Aileron"/>
                <a:sym typeface="Aileron"/>
              </a:rPr>
              <a:t>GROUP BY bs.TenBacSi</a:t>
            </a:r>
          </a:p>
          <a:p>
            <a:pPr algn="l">
              <a:lnSpc>
                <a:spcPts val="4200"/>
              </a:lnSpc>
            </a:pPr>
          </a:p>
          <a:p>
            <a:pPr algn="l">
              <a:lnSpc>
                <a:spcPts val="4200"/>
              </a:lnSpc>
            </a:pPr>
          </a:p>
          <a:p>
            <a:pPr algn="l">
              <a:lnSpc>
                <a:spcPts val="4200"/>
              </a:lnSpc>
            </a:pPr>
          </a:p>
          <a:p>
            <a:pPr algn="l">
              <a:lnSpc>
                <a:spcPts val="4200"/>
              </a:lnSpc>
            </a:pPr>
          </a:p>
          <a:p>
            <a:pPr algn="l">
              <a:lnSpc>
                <a:spcPts val="4200"/>
              </a:lnSpc>
            </a:pPr>
          </a:p>
          <a:p>
            <a:pPr algn="l">
              <a:lnSpc>
                <a:spcPts val="4200"/>
              </a:lnSpc>
              <a:spcBef>
                <a:spcPct val="0"/>
              </a:spcBef>
            </a:pPr>
          </a:p>
          <a:p>
            <a:pPr algn="l">
              <a:lnSpc>
                <a:spcPts val="4200"/>
              </a:lnSpc>
              <a:spcBef>
                <a:spcPct val="0"/>
              </a:spcBef>
            </a:pPr>
          </a:p>
        </p:txBody>
      </p:sp>
      <p:sp>
        <p:nvSpPr>
          <p:cNvPr name="Freeform 12" id="12"/>
          <p:cNvSpPr/>
          <p:nvPr/>
        </p:nvSpPr>
        <p:spPr>
          <a:xfrm flipH="false" flipV="false" rot="0">
            <a:off x="1069281" y="5380779"/>
            <a:ext cx="6596626" cy="3162300"/>
          </a:xfrm>
          <a:custGeom>
            <a:avLst/>
            <a:gdLst/>
            <a:ahLst/>
            <a:cxnLst/>
            <a:rect r="r" b="b" t="t" l="l"/>
            <a:pathLst>
              <a:path h="3162300" w="6596626">
                <a:moveTo>
                  <a:pt x="0" y="0"/>
                </a:moveTo>
                <a:lnTo>
                  <a:pt x="6596626" y="0"/>
                </a:lnTo>
                <a:lnTo>
                  <a:pt x="6596626" y="3162300"/>
                </a:lnTo>
                <a:lnTo>
                  <a:pt x="0" y="3162300"/>
                </a:lnTo>
                <a:lnTo>
                  <a:pt x="0" y="0"/>
                </a:lnTo>
                <a:close/>
              </a:path>
            </a:pathLst>
          </a:custGeom>
          <a:blipFill>
            <a:blip r:embed="rId8"/>
            <a:stretch>
              <a:fillRect l="0" t="0" r="0" b="0"/>
            </a:stretch>
          </a:blipFill>
        </p:spPr>
      </p:sp>
      <p:sp>
        <p:nvSpPr>
          <p:cNvPr name="TextBox 13" id="13"/>
          <p:cNvSpPr txBox="true"/>
          <p:nvPr/>
        </p:nvSpPr>
        <p:spPr>
          <a:xfrm rot="0">
            <a:off x="1625781" y="8375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208534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Phần 2 - BÀI TẬP CHUẨN HÓA CSDL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76" y="1028700"/>
            <a:ext cx="6175234" cy="8229600"/>
            <a:chOff x="0" y="0"/>
            <a:chExt cx="1626399" cy="2167467"/>
          </a:xfrm>
        </p:grpSpPr>
        <p:sp>
          <p:nvSpPr>
            <p:cNvPr name="Freeform 3" id="3"/>
            <p:cNvSpPr/>
            <p:nvPr/>
          </p:nvSpPr>
          <p:spPr>
            <a:xfrm flipH="false" flipV="false" rot="0">
              <a:off x="0" y="0"/>
              <a:ext cx="1626399" cy="2167467"/>
            </a:xfrm>
            <a:custGeom>
              <a:avLst/>
              <a:gdLst/>
              <a:ahLst/>
              <a:cxnLst/>
              <a:rect r="r" b="b" t="t" l="l"/>
              <a:pathLst>
                <a:path h="2167467" w="1626399">
                  <a:moveTo>
                    <a:pt x="73969" y="0"/>
                  </a:moveTo>
                  <a:lnTo>
                    <a:pt x="1552431" y="0"/>
                  </a:lnTo>
                  <a:cubicBezTo>
                    <a:pt x="1572048" y="0"/>
                    <a:pt x="1590862" y="7793"/>
                    <a:pt x="1604734" y="21665"/>
                  </a:cubicBezTo>
                  <a:cubicBezTo>
                    <a:pt x="1618606" y="35537"/>
                    <a:pt x="1626399" y="54351"/>
                    <a:pt x="1626399" y="73969"/>
                  </a:cubicBezTo>
                  <a:lnTo>
                    <a:pt x="1626399" y="2093498"/>
                  </a:lnTo>
                  <a:cubicBezTo>
                    <a:pt x="1626399" y="2134350"/>
                    <a:pt x="1593282" y="2167467"/>
                    <a:pt x="1552431" y="2167467"/>
                  </a:cubicBezTo>
                  <a:lnTo>
                    <a:pt x="73969" y="2167467"/>
                  </a:lnTo>
                  <a:cubicBezTo>
                    <a:pt x="54351" y="2167467"/>
                    <a:pt x="35537" y="2159674"/>
                    <a:pt x="21665" y="2145802"/>
                  </a:cubicBezTo>
                  <a:cubicBezTo>
                    <a:pt x="7793" y="2131930"/>
                    <a:pt x="0" y="2113116"/>
                    <a:pt x="0" y="2093498"/>
                  </a:cubicBezTo>
                  <a:lnTo>
                    <a:pt x="0" y="73969"/>
                  </a:lnTo>
                  <a:cubicBezTo>
                    <a:pt x="0" y="54351"/>
                    <a:pt x="7793" y="35537"/>
                    <a:pt x="21665" y="21665"/>
                  </a:cubicBezTo>
                  <a:cubicBezTo>
                    <a:pt x="35537" y="7793"/>
                    <a:pt x="54351" y="0"/>
                    <a:pt x="73969" y="0"/>
                  </a:cubicBezTo>
                  <a:close/>
                </a:path>
              </a:pathLst>
            </a:custGeom>
            <a:solidFill>
              <a:srgbClr val="E1EDFC"/>
            </a:solidFill>
            <a:ln cap="rnd">
              <a:noFill/>
              <a:prstDash val="solid"/>
              <a:round/>
            </a:ln>
          </p:spPr>
        </p:sp>
        <p:sp>
          <p:nvSpPr>
            <p:cNvPr name="TextBox 4" id="4"/>
            <p:cNvSpPr txBox="true"/>
            <p:nvPr/>
          </p:nvSpPr>
          <p:spPr>
            <a:xfrm>
              <a:off x="0" y="-85725"/>
              <a:ext cx="1626399" cy="2253192"/>
            </a:xfrm>
            <a:prstGeom prst="rect">
              <a:avLst/>
            </a:prstGeom>
          </p:spPr>
          <p:txBody>
            <a:bodyPr anchor="ctr" rtlCol="false" tIns="50800" lIns="50800" bIns="50800" rIns="50800"/>
            <a:lstStyle/>
            <a:p>
              <a:pPr algn="just">
                <a:lnSpc>
                  <a:spcPts val="2940"/>
                </a:lnSpc>
              </a:pPr>
            </a:p>
            <a:p>
              <a:pPr algn="just" marL="0" indent="0" lvl="0">
                <a:lnSpc>
                  <a:spcPts val="2940"/>
                </a:lnSpc>
                <a:spcBef>
                  <a:spcPct val="0"/>
                </a:spcBef>
              </a:pPr>
            </a:p>
          </p:txBody>
        </p:sp>
      </p:grpSp>
      <p:grpSp>
        <p:nvGrpSpPr>
          <p:cNvPr name="Group 5" id="5"/>
          <p:cNvGrpSpPr/>
          <p:nvPr/>
        </p:nvGrpSpPr>
        <p:grpSpPr>
          <a:xfrm rot="0">
            <a:off x="887100" y="1311339"/>
            <a:ext cx="1355345" cy="13553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52342" y="1570358"/>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52342" y="77264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15567" y="73470"/>
            <a:ext cx="9060418" cy="721994"/>
          </a:xfrm>
          <a:prstGeom prst="rect">
            <a:avLst/>
          </a:prstGeom>
        </p:spPr>
        <p:txBody>
          <a:bodyPr anchor="t" rtlCol="false" tIns="0" lIns="0" bIns="0" rIns="0">
            <a:spAutoFit/>
          </a:bodyPr>
          <a:lstStyle/>
          <a:p>
            <a:pPr algn="ctr">
              <a:lnSpc>
                <a:spcPts val="5880"/>
              </a:lnSpc>
              <a:spcBef>
                <a:spcPct val="0"/>
              </a:spcBef>
            </a:pPr>
            <a:r>
              <a:rPr lang="en-US" b="true" sz="42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717074" y="714819"/>
            <a:ext cx="9520000" cy="9634123"/>
          </a:xfrm>
          <a:prstGeom prst="rect">
            <a:avLst/>
          </a:prstGeom>
        </p:spPr>
        <p:txBody>
          <a:bodyPr anchor="t" rtlCol="false" tIns="0" lIns="0" bIns="0" rIns="0">
            <a:spAutoFit/>
          </a:bodyPr>
          <a:lstStyle/>
          <a:p>
            <a:pPr algn="just">
              <a:lnSpc>
                <a:spcPts val="2980"/>
              </a:lnSpc>
            </a:pPr>
            <a:r>
              <a:rPr lang="en-US" sz="2128">
                <a:solidFill>
                  <a:srgbClr val="000000"/>
                </a:solidFill>
                <a:latin typeface="Aileron"/>
                <a:ea typeface="Aileron"/>
                <a:cs typeface="Aileron"/>
                <a:sym typeface="Aileron"/>
              </a:rPr>
              <a:t>Câu 1: a) </a:t>
            </a:r>
            <a:r>
              <a:rPr lang="en-US" sz="2128">
                <a:solidFill>
                  <a:srgbClr val="000000"/>
                </a:solidFill>
                <a:latin typeface="Aileron"/>
                <a:ea typeface="Aileron"/>
                <a:cs typeface="Aileron"/>
                <a:sym typeface="Aileron"/>
              </a:rPr>
              <a:t>Tìm tập phụ thuộc hàm tối thiểu (tập phủ tối thiểu của F)</a:t>
            </a:r>
          </a:p>
          <a:p>
            <a:pPr algn="just">
              <a:lnSpc>
                <a:spcPts val="2980"/>
              </a:lnSpc>
            </a:pPr>
            <a:r>
              <a:rPr lang="en-US" sz="2128">
                <a:solidFill>
                  <a:srgbClr val="000000"/>
                </a:solidFill>
                <a:latin typeface="Aileron"/>
                <a:ea typeface="Aileron"/>
                <a:cs typeface="Aileron"/>
                <a:sym typeface="Aileron"/>
              </a:rPr>
              <a:t>Bước 1: Tách vế phải thành từng thuộc tính đơn</a:t>
            </a:r>
          </a:p>
          <a:p>
            <a:pPr algn="just">
              <a:lnSpc>
                <a:spcPts val="2980"/>
              </a:lnSpc>
            </a:pPr>
            <a:r>
              <a:rPr lang="en-US" sz="2128">
                <a:solidFill>
                  <a:srgbClr val="000000"/>
                </a:solidFill>
                <a:latin typeface="Aileron"/>
                <a:ea typeface="Aileron"/>
                <a:cs typeface="Aileron"/>
                <a:sym typeface="Aileron"/>
              </a:rPr>
              <a:t>markdown</a:t>
            </a:r>
          </a:p>
          <a:p>
            <a:pPr algn="just">
              <a:lnSpc>
                <a:spcPts val="2980"/>
              </a:lnSpc>
            </a:pPr>
            <a:r>
              <a:rPr lang="en-US" sz="2128">
                <a:solidFill>
                  <a:srgbClr val="000000"/>
                </a:solidFill>
                <a:latin typeface="Aileron"/>
                <a:ea typeface="Aileron"/>
                <a:cs typeface="Aileron"/>
                <a:sym typeface="Aileron"/>
              </a:rPr>
              <a:t>Sao chép mã</a:t>
            </a:r>
          </a:p>
          <a:p>
            <a:pPr algn="just">
              <a:lnSpc>
                <a:spcPts val="2980"/>
              </a:lnSpc>
            </a:pPr>
            <a:r>
              <a:rPr lang="en-US" sz="2128">
                <a:solidFill>
                  <a:srgbClr val="000000"/>
                </a:solidFill>
                <a:latin typeface="Aileron"/>
                <a:ea typeface="Aileron"/>
                <a:cs typeface="Aileron"/>
                <a:sym typeface="Aileron"/>
              </a:rPr>
              <a:t>F1:</a:t>
            </a:r>
          </a:p>
          <a:p>
            <a:pPr algn="just">
              <a:lnSpc>
                <a:spcPts val="2980"/>
              </a:lnSpc>
            </a:pPr>
            <a:r>
              <a:rPr lang="en-US" sz="2128">
                <a:solidFill>
                  <a:srgbClr val="000000"/>
                </a:solidFill>
                <a:latin typeface="Aileron"/>
                <a:ea typeface="Aileron"/>
                <a:cs typeface="Aileron"/>
                <a:sym typeface="Aileron"/>
              </a:rPr>
              <a:t>1. TENTAU → LOAITAU</a:t>
            </a:r>
          </a:p>
          <a:p>
            <a:pPr algn="just">
              <a:lnSpc>
                <a:spcPts val="2980"/>
              </a:lnSpc>
            </a:pPr>
            <a:r>
              <a:rPr lang="en-US" sz="2128">
                <a:solidFill>
                  <a:srgbClr val="000000"/>
                </a:solidFill>
                <a:latin typeface="Aileron"/>
                <a:ea typeface="Aileron"/>
                <a:cs typeface="Aileron"/>
                <a:sym typeface="Aileron"/>
              </a:rPr>
              <a:t>2. MACHUYEN → TENTAU</a:t>
            </a:r>
          </a:p>
          <a:p>
            <a:pPr algn="just">
              <a:lnSpc>
                <a:spcPts val="2980"/>
              </a:lnSpc>
            </a:pPr>
            <a:r>
              <a:rPr lang="en-US" sz="2128">
                <a:solidFill>
                  <a:srgbClr val="000000"/>
                </a:solidFill>
                <a:latin typeface="Aileron"/>
                <a:ea typeface="Aileron"/>
                <a:cs typeface="Aileron"/>
                <a:sym typeface="Aileron"/>
              </a:rPr>
              <a:t>3. MACHUYEN → LUONGHANG</a:t>
            </a:r>
          </a:p>
          <a:p>
            <a:pPr algn="just">
              <a:lnSpc>
                <a:spcPts val="2980"/>
              </a:lnSpc>
            </a:pPr>
            <a:r>
              <a:rPr lang="en-US" sz="2128">
                <a:solidFill>
                  <a:srgbClr val="000000"/>
                </a:solidFill>
                <a:latin typeface="Aileron"/>
                <a:ea typeface="Aileron"/>
                <a:cs typeface="Aileron"/>
                <a:sym typeface="Aileron"/>
              </a:rPr>
              <a:t>4. TENTAU, NGAY → BENCANG</a:t>
            </a:r>
          </a:p>
          <a:p>
            <a:pPr algn="just">
              <a:lnSpc>
                <a:spcPts val="2980"/>
              </a:lnSpc>
            </a:pPr>
            <a:r>
              <a:rPr lang="en-US" sz="2128">
                <a:solidFill>
                  <a:srgbClr val="000000"/>
                </a:solidFill>
                <a:latin typeface="Aileron"/>
                <a:ea typeface="Aileron"/>
                <a:cs typeface="Aileron"/>
                <a:sym typeface="Aileron"/>
              </a:rPr>
              <a:t>5. TENTAU, NGAY → MACHUYEN</a:t>
            </a:r>
          </a:p>
          <a:p>
            <a:pPr algn="just">
              <a:lnSpc>
                <a:spcPts val="2980"/>
              </a:lnSpc>
            </a:pPr>
            <a:r>
              <a:rPr lang="en-US" sz="2128">
                <a:solidFill>
                  <a:srgbClr val="000000"/>
                </a:solidFill>
                <a:latin typeface="Aileron"/>
                <a:ea typeface="Aileron"/>
                <a:cs typeface="Aileron"/>
                <a:sym typeface="Aileron"/>
              </a:rPr>
              <a:t>Bước 2: Loại bỏ các phụ thuộc dư thừa (nếu có)</a:t>
            </a:r>
          </a:p>
          <a:p>
            <a:pPr algn="just">
              <a:lnSpc>
                <a:spcPts val="2980"/>
              </a:lnSpc>
            </a:pPr>
            <a:r>
              <a:rPr lang="en-US" sz="2128">
                <a:solidFill>
                  <a:srgbClr val="000000"/>
                </a:solidFill>
                <a:latin typeface="Aileron"/>
                <a:ea typeface="Aileron"/>
                <a:cs typeface="Aileron"/>
                <a:sym typeface="Aileron"/>
              </a:rPr>
              <a:t>Xét TENTAU → LOAITAU</a:t>
            </a:r>
          </a:p>
          <a:p>
            <a:pPr algn="just">
              <a:lnSpc>
                <a:spcPts val="2980"/>
              </a:lnSpc>
            </a:pPr>
            <a:r>
              <a:rPr lang="en-US" sz="2128">
                <a:solidFill>
                  <a:srgbClr val="000000"/>
                </a:solidFill>
                <a:latin typeface="Aileron"/>
                <a:ea typeface="Aileron"/>
                <a:cs typeface="Aileron"/>
                <a:sym typeface="Aileron"/>
              </a:rPr>
              <a:t> Không thể suy ra LOAITAU từ các phụ thuộc còn lại nếu bỏ nó ⇒ giữ lại.</a:t>
            </a:r>
          </a:p>
          <a:p>
            <a:pPr algn="just">
              <a:lnSpc>
                <a:spcPts val="2980"/>
              </a:lnSpc>
            </a:pPr>
            <a:r>
              <a:rPr lang="en-US" sz="2128">
                <a:solidFill>
                  <a:srgbClr val="000000"/>
                </a:solidFill>
                <a:latin typeface="Aileron"/>
                <a:ea typeface="Aileron"/>
                <a:cs typeface="Aileron"/>
                <a:sym typeface="Aileron"/>
              </a:rPr>
              <a:t>Xét MACHUYEN → TENTAU và MACHUYEN → LUONGHANG</a:t>
            </a:r>
          </a:p>
          <a:p>
            <a:pPr algn="just">
              <a:lnSpc>
                <a:spcPts val="2980"/>
              </a:lnSpc>
            </a:pPr>
            <a:r>
              <a:rPr lang="en-US" sz="2128">
                <a:solidFill>
                  <a:srgbClr val="000000"/>
                </a:solidFill>
                <a:latin typeface="Aileron"/>
                <a:ea typeface="Aileron"/>
                <a:cs typeface="Aileron"/>
                <a:sym typeface="Aileron"/>
              </a:rPr>
              <a:t> Cả hai là phụ thuộc đơn lẻ không thể suy ra từ các phụ thuộc còn lại ⇒ giữ lại.</a:t>
            </a:r>
          </a:p>
          <a:p>
            <a:pPr algn="just">
              <a:lnSpc>
                <a:spcPts val="2980"/>
              </a:lnSpc>
            </a:pPr>
            <a:r>
              <a:rPr lang="en-US" sz="2128">
                <a:solidFill>
                  <a:srgbClr val="000000"/>
                </a:solidFill>
                <a:latin typeface="Aileron"/>
                <a:ea typeface="Aileron"/>
                <a:cs typeface="Aileron"/>
                <a:sym typeface="Aileron"/>
              </a:rPr>
              <a:t>Xét TENTAU, NGAY → BENCANG và TENTAU, NGAY → MACHUYEN</a:t>
            </a:r>
          </a:p>
          <a:p>
            <a:pPr algn="just">
              <a:lnSpc>
                <a:spcPts val="2980"/>
              </a:lnSpc>
            </a:pPr>
            <a:r>
              <a:rPr lang="en-US" sz="2128">
                <a:solidFill>
                  <a:srgbClr val="000000"/>
                </a:solidFill>
                <a:latin typeface="Aileron"/>
                <a:ea typeface="Aileron"/>
                <a:cs typeface="Aileron"/>
                <a:sym typeface="Aileron"/>
              </a:rPr>
              <a:t> Cả hai cũng là độc lập, không thể rút gọn vế trái hơn nữa ⇒ giữ lại.</a:t>
            </a:r>
          </a:p>
          <a:p>
            <a:pPr algn="just">
              <a:lnSpc>
                <a:spcPts val="2980"/>
              </a:lnSpc>
            </a:pPr>
            <a:r>
              <a:rPr lang="en-US" sz="2128">
                <a:solidFill>
                  <a:srgbClr val="000000"/>
                </a:solidFill>
                <a:latin typeface="Aileron"/>
                <a:ea typeface="Aileron"/>
                <a:cs typeface="Aileron"/>
                <a:sym typeface="Aileron"/>
              </a:rPr>
              <a:t> Vậy tập phụ thuộc tối thiểu là:</a:t>
            </a:r>
          </a:p>
          <a:p>
            <a:pPr algn="just">
              <a:lnSpc>
                <a:spcPts val="2980"/>
              </a:lnSpc>
            </a:pPr>
            <a:r>
              <a:rPr lang="en-US" sz="2128">
                <a:solidFill>
                  <a:srgbClr val="000000"/>
                </a:solidFill>
                <a:latin typeface="Aileron"/>
                <a:ea typeface="Aileron"/>
                <a:cs typeface="Aileron"/>
                <a:sym typeface="Aileron"/>
              </a:rPr>
              <a:t>Fmin = {</a:t>
            </a:r>
          </a:p>
          <a:p>
            <a:pPr algn="just">
              <a:lnSpc>
                <a:spcPts val="2980"/>
              </a:lnSpc>
            </a:pPr>
            <a:r>
              <a:rPr lang="en-US" sz="2128">
                <a:solidFill>
                  <a:srgbClr val="000000"/>
                </a:solidFill>
                <a:latin typeface="Aileron"/>
                <a:ea typeface="Aileron"/>
                <a:cs typeface="Aileron"/>
                <a:sym typeface="Aileron"/>
              </a:rPr>
              <a:t>1.TENTAU → LOAITAU</a:t>
            </a:r>
          </a:p>
          <a:p>
            <a:pPr algn="just">
              <a:lnSpc>
                <a:spcPts val="2980"/>
              </a:lnSpc>
            </a:pPr>
            <a:r>
              <a:rPr lang="en-US" sz="2128">
                <a:solidFill>
                  <a:srgbClr val="000000"/>
                </a:solidFill>
                <a:latin typeface="Aileron"/>
                <a:ea typeface="Aileron"/>
                <a:cs typeface="Aileron"/>
                <a:sym typeface="Aileron"/>
              </a:rPr>
              <a:t>2.MACHUYEN → TENTAU</a:t>
            </a:r>
          </a:p>
          <a:p>
            <a:pPr algn="just">
              <a:lnSpc>
                <a:spcPts val="2980"/>
              </a:lnSpc>
            </a:pPr>
            <a:r>
              <a:rPr lang="en-US" sz="2128">
                <a:solidFill>
                  <a:srgbClr val="000000"/>
                </a:solidFill>
                <a:latin typeface="Aileron"/>
                <a:ea typeface="Aileron"/>
                <a:cs typeface="Aileron"/>
                <a:sym typeface="Aileron"/>
              </a:rPr>
              <a:t>3.MACHUYEN → LUONGHANG</a:t>
            </a:r>
          </a:p>
          <a:p>
            <a:pPr algn="just">
              <a:lnSpc>
                <a:spcPts val="2980"/>
              </a:lnSpc>
            </a:pPr>
            <a:r>
              <a:rPr lang="en-US" sz="2128">
                <a:solidFill>
                  <a:srgbClr val="000000"/>
                </a:solidFill>
                <a:latin typeface="Aileron"/>
                <a:ea typeface="Aileron"/>
                <a:cs typeface="Aileron"/>
                <a:sym typeface="Aileron"/>
              </a:rPr>
              <a:t>4.TENTAU, NGAY → BENCANG</a:t>
            </a:r>
          </a:p>
          <a:p>
            <a:pPr algn="just">
              <a:lnSpc>
                <a:spcPts val="2980"/>
              </a:lnSpc>
            </a:pPr>
            <a:r>
              <a:rPr lang="en-US" sz="2128">
                <a:solidFill>
                  <a:srgbClr val="000000"/>
                </a:solidFill>
                <a:latin typeface="Aileron"/>
                <a:ea typeface="Aileron"/>
                <a:cs typeface="Aileron"/>
                <a:sym typeface="Aileron"/>
              </a:rPr>
              <a:t>5.TENTAU, NGAY → MACHUYEN</a:t>
            </a:r>
          </a:p>
          <a:p>
            <a:pPr algn="just">
              <a:lnSpc>
                <a:spcPts val="2980"/>
              </a:lnSpc>
            </a:pPr>
            <a:r>
              <a:rPr lang="en-US" sz="2128">
                <a:solidFill>
                  <a:srgbClr val="000000"/>
                </a:solidFill>
                <a:latin typeface="Aileron"/>
                <a:ea typeface="Aileron"/>
                <a:cs typeface="Aileron"/>
                <a:sym typeface="Aileron"/>
              </a:rPr>
              <a:t> }</a:t>
            </a:r>
          </a:p>
          <a:p>
            <a:pPr algn="ctr">
              <a:lnSpc>
                <a:spcPts val="2840"/>
              </a:lnSpc>
            </a:pPr>
          </a:p>
        </p:txBody>
      </p:sp>
      <p:sp>
        <p:nvSpPr>
          <p:cNvPr name="TextBox 12" id="12"/>
          <p:cNvSpPr txBox="true"/>
          <p:nvPr/>
        </p:nvSpPr>
        <p:spPr>
          <a:xfrm rot="0">
            <a:off x="684504" y="3171509"/>
            <a:ext cx="5035669" cy="4084179"/>
          </a:xfrm>
          <a:prstGeom prst="rect">
            <a:avLst/>
          </a:prstGeom>
        </p:spPr>
        <p:txBody>
          <a:bodyPr anchor="t" rtlCol="false" tIns="0" lIns="0" bIns="0" rIns="0">
            <a:spAutoFit/>
          </a:bodyPr>
          <a:lstStyle/>
          <a:p>
            <a:pPr algn="l">
              <a:lnSpc>
                <a:spcPts val="3262"/>
              </a:lnSpc>
              <a:spcBef>
                <a:spcPct val="0"/>
              </a:spcBef>
            </a:pPr>
            <a:r>
              <a:rPr lang="en-US" b="true" sz="2330">
                <a:solidFill>
                  <a:srgbClr val="000000"/>
                </a:solidFill>
                <a:latin typeface="Aileron Bold"/>
                <a:ea typeface="Aileron Bold"/>
                <a:cs typeface="Aileron Bold"/>
                <a:sym typeface="Aileron Bold"/>
              </a:rPr>
              <a:t>C</a:t>
            </a:r>
            <a:r>
              <a:rPr lang="en-US" b="true" sz="2330">
                <a:solidFill>
                  <a:srgbClr val="000000"/>
                </a:solidFill>
                <a:latin typeface="Aileron Bold"/>
                <a:ea typeface="Aileron Bold"/>
                <a:cs typeface="Aileron Bold"/>
                <a:sym typeface="Aileron Bold"/>
              </a:rPr>
              <a:t>âu 1: Cho lược đồ CSDL</a:t>
            </a:r>
          </a:p>
          <a:p>
            <a:pPr algn="l">
              <a:lnSpc>
                <a:spcPts val="3262"/>
              </a:lnSpc>
              <a:spcBef>
                <a:spcPct val="0"/>
              </a:spcBef>
            </a:pPr>
            <a:r>
              <a:rPr lang="en-US" b="true" sz="2330">
                <a:solidFill>
                  <a:srgbClr val="000000"/>
                </a:solidFill>
                <a:latin typeface="Aileron Bold"/>
                <a:ea typeface="Aileron Bold"/>
                <a:cs typeface="Aileron Bold"/>
                <a:sym typeface="Aileron Bold"/>
              </a:rPr>
              <a:t>Q(TENTAU,LOAITAU,MACHUYEN,LUONGHANG,BENCANG,NGAY)</a:t>
            </a:r>
          </a:p>
          <a:p>
            <a:pPr algn="l">
              <a:lnSpc>
                <a:spcPts val="3262"/>
              </a:lnSpc>
              <a:spcBef>
                <a:spcPct val="0"/>
              </a:spcBef>
            </a:pPr>
            <a:r>
              <a:rPr lang="en-US" b="true" sz="2330">
                <a:solidFill>
                  <a:srgbClr val="000000"/>
                </a:solidFill>
                <a:latin typeface="Aileron Bold"/>
                <a:ea typeface="Aileron Bold"/>
                <a:cs typeface="Aileron Bold"/>
                <a:sym typeface="Aileron Bold"/>
              </a:rPr>
              <a:t>F={TENTAU → LOAITAU</a:t>
            </a:r>
          </a:p>
          <a:p>
            <a:pPr algn="l">
              <a:lnSpc>
                <a:spcPts val="3262"/>
              </a:lnSpc>
              <a:spcBef>
                <a:spcPct val="0"/>
              </a:spcBef>
            </a:pPr>
            <a:r>
              <a:rPr lang="en-US" b="true" sz="2330">
                <a:solidFill>
                  <a:srgbClr val="000000"/>
                </a:solidFill>
                <a:latin typeface="Aileron Bold"/>
                <a:ea typeface="Aileron Bold"/>
                <a:cs typeface="Aileron Bold"/>
                <a:sym typeface="Aileron Bold"/>
              </a:rPr>
              <a:t>MACHUYEN → TENTAU, LUONGHANG</a:t>
            </a:r>
          </a:p>
          <a:p>
            <a:pPr algn="l">
              <a:lnSpc>
                <a:spcPts val="3262"/>
              </a:lnSpc>
              <a:spcBef>
                <a:spcPct val="0"/>
              </a:spcBef>
            </a:pPr>
            <a:r>
              <a:rPr lang="en-US" b="true" sz="2330">
                <a:solidFill>
                  <a:srgbClr val="000000"/>
                </a:solidFill>
                <a:latin typeface="Aileron Bold"/>
                <a:ea typeface="Aileron Bold"/>
                <a:cs typeface="Aileron Bold"/>
                <a:sym typeface="Aileron Bold"/>
              </a:rPr>
              <a:t>TENTAU,NGAY → BENCANG, MACHUYEN}</a:t>
            </a:r>
          </a:p>
          <a:p>
            <a:pPr algn="l">
              <a:lnSpc>
                <a:spcPts val="3262"/>
              </a:lnSpc>
              <a:spcBef>
                <a:spcPct val="0"/>
              </a:spcBef>
            </a:pPr>
            <a:r>
              <a:rPr lang="en-US" b="true" sz="2330">
                <a:solidFill>
                  <a:srgbClr val="000000"/>
                </a:solidFill>
                <a:latin typeface="Aileron Bold"/>
                <a:ea typeface="Aileron Bold"/>
                <a:cs typeface="Aileron Bold"/>
                <a:sym typeface="Aileron Bold"/>
              </a:rPr>
              <a:t>a) Hãy tìm tập phủ tối thiểu của F</a:t>
            </a:r>
          </a:p>
          <a:p>
            <a:pPr algn="l">
              <a:lnSpc>
                <a:spcPts val="3262"/>
              </a:lnSpc>
              <a:spcBef>
                <a:spcPct val="0"/>
              </a:spcBef>
            </a:pPr>
            <a:r>
              <a:rPr lang="en-US" b="true" sz="2330">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590" y="1028700"/>
            <a:ext cx="5870676" cy="8530500"/>
            <a:chOff x="0" y="0"/>
            <a:chExt cx="1546186" cy="2246716"/>
          </a:xfrm>
        </p:grpSpPr>
        <p:sp>
          <p:nvSpPr>
            <p:cNvPr name="Freeform 3" id="3"/>
            <p:cNvSpPr/>
            <p:nvPr/>
          </p:nvSpPr>
          <p:spPr>
            <a:xfrm flipH="false" flipV="false" rot="0">
              <a:off x="0" y="0"/>
              <a:ext cx="1546186" cy="2246716"/>
            </a:xfrm>
            <a:custGeom>
              <a:avLst/>
              <a:gdLst/>
              <a:ahLst/>
              <a:cxnLst/>
              <a:rect r="r" b="b" t="t" l="l"/>
              <a:pathLst>
                <a:path h="2246716" w="1546186">
                  <a:moveTo>
                    <a:pt x="77806" y="0"/>
                  </a:moveTo>
                  <a:lnTo>
                    <a:pt x="1468380" y="0"/>
                  </a:lnTo>
                  <a:cubicBezTo>
                    <a:pt x="1489016" y="0"/>
                    <a:pt x="1508806" y="8197"/>
                    <a:pt x="1523397" y="22789"/>
                  </a:cubicBezTo>
                  <a:cubicBezTo>
                    <a:pt x="1537989" y="37380"/>
                    <a:pt x="1546186" y="57170"/>
                    <a:pt x="1546186" y="77806"/>
                  </a:cubicBezTo>
                  <a:lnTo>
                    <a:pt x="1546186" y="2168910"/>
                  </a:lnTo>
                  <a:cubicBezTo>
                    <a:pt x="1546186" y="2189546"/>
                    <a:pt x="1537989" y="2209336"/>
                    <a:pt x="1523397" y="2223927"/>
                  </a:cubicBezTo>
                  <a:cubicBezTo>
                    <a:pt x="1508806" y="2238519"/>
                    <a:pt x="1489016" y="2246716"/>
                    <a:pt x="1468380" y="2246716"/>
                  </a:cubicBezTo>
                  <a:lnTo>
                    <a:pt x="77806" y="2246716"/>
                  </a:lnTo>
                  <a:cubicBezTo>
                    <a:pt x="57170" y="2246716"/>
                    <a:pt x="37380" y="2238519"/>
                    <a:pt x="22789" y="2223927"/>
                  </a:cubicBezTo>
                  <a:cubicBezTo>
                    <a:pt x="8197" y="2209336"/>
                    <a:pt x="0" y="2189546"/>
                    <a:pt x="0" y="2168910"/>
                  </a:cubicBezTo>
                  <a:lnTo>
                    <a:pt x="0" y="77806"/>
                  </a:lnTo>
                  <a:cubicBezTo>
                    <a:pt x="0" y="57170"/>
                    <a:pt x="8197" y="37380"/>
                    <a:pt x="22789" y="22789"/>
                  </a:cubicBezTo>
                  <a:cubicBezTo>
                    <a:pt x="37380" y="8197"/>
                    <a:pt x="57170" y="0"/>
                    <a:pt x="77806" y="0"/>
                  </a:cubicBezTo>
                  <a:close/>
                </a:path>
              </a:pathLst>
            </a:custGeom>
            <a:solidFill>
              <a:srgbClr val="E1EDFC"/>
            </a:solidFill>
            <a:ln cap="rnd">
              <a:noFill/>
              <a:prstDash val="solid"/>
              <a:round/>
            </a:ln>
          </p:spPr>
        </p:sp>
        <p:sp>
          <p:nvSpPr>
            <p:cNvPr name="TextBox 4" id="4"/>
            <p:cNvSpPr txBox="true"/>
            <p:nvPr/>
          </p:nvSpPr>
          <p:spPr>
            <a:xfrm>
              <a:off x="0" y="-47625"/>
              <a:ext cx="1546186" cy="22943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97159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848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7767521" y="1000125"/>
            <a:ext cx="8138041" cy="8966149"/>
          </a:xfrm>
          <a:prstGeom prst="rect">
            <a:avLst/>
          </a:prstGeom>
        </p:spPr>
        <p:txBody>
          <a:bodyPr anchor="t" rtlCol="false" tIns="0" lIns="0" bIns="0" rIns="0">
            <a:spAutoFit/>
          </a:bodyPr>
          <a:lstStyle/>
          <a:p>
            <a:pPr algn="just">
              <a:lnSpc>
                <a:spcPts val="2033"/>
              </a:lnSpc>
            </a:pPr>
            <a:r>
              <a:rPr lang="en-US" sz="1452">
                <a:solidFill>
                  <a:srgbClr val="000000"/>
                </a:solidFill>
                <a:latin typeface="Aileron"/>
                <a:ea typeface="Aileron"/>
                <a:cs typeface="Aileron"/>
                <a:sym typeface="Aileron"/>
              </a:rPr>
              <a:t>b) Tìm tất cả các khóa của Q</a:t>
            </a:r>
          </a:p>
          <a:p>
            <a:pPr algn="just">
              <a:lnSpc>
                <a:spcPts val="2033"/>
              </a:lnSpc>
            </a:pPr>
            <a:r>
              <a:rPr lang="en-US" sz="1452">
                <a:solidFill>
                  <a:srgbClr val="000000"/>
                </a:solidFill>
                <a:latin typeface="Aileron"/>
                <a:ea typeface="Aileron"/>
                <a:cs typeface="Aileron"/>
                <a:sym typeface="Aileron"/>
              </a:rPr>
              <a:t>Tập thuộc tính: Q = {TENTAU, LOAITAU, MACHUYEN, LUONGHANG, BENCANG, NGAY}</a:t>
            </a:r>
          </a:p>
          <a:p>
            <a:pPr algn="just">
              <a:lnSpc>
                <a:spcPts val="2033"/>
              </a:lnSpc>
            </a:pPr>
            <a:r>
              <a:rPr lang="en-US" sz="1452">
                <a:solidFill>
                  <a:srgbClr val="000000"/>
                </a:solidFill>
                <a:latin typeface="Aileron"/>
                <a:ea typeface="Aileron"/>
                <a:cs typeface="Aileron"/>
                <a:sym typeface="Aileron"/>
              </a:rPr>
              <a:t>Ta cần tìm tập con X ⊆ Q sao cho X⁺ = Q và không có tập con nhỏ hơn của X cũng có tính chất này.</a:t>
            </a:r>
          </a:p>
          <a:p>
            <a:pPr algn="just">
              <a:lnSpc>
                <a:spcPts val="2033"/>
              </a:lnSpc>
            </a:pPr>
            <a:r>
              <a:rPr lang="en-US" sz="1452">
                <a:solidFill>
                  <a:srgbClr val="000000"/>
                </a:solidFill>
                <a:latin typeface="Aileron"/>
                <a:ea typeface="Aileron"/>
                <a:cs typeface="Aileron"/>
                <a:sym typeface="Aileron"/>
              </a:rPr>
              <a:t>Thử với {TENTAU,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 {TENTAU, NGAY}⁺ = {TENTAU, NGAY}</a:t>
            </a:r>
          </a:p>
          <a:p>
            <a:pPr algn="just">
              <a:lnSpc>
                <a:spcPts val="2033"/>
              </a:lnSpc>
            </a:pPr>
            <a:r>
              <a:rPr lang="en-US" sz="1452">
                <a:solidFill>
                  <a:srgbClr val="000000"/>
                </a:solidFill>
                <a:latin typeface="Aileron"/>
                <a:ea typeface="Aileron"/>
                <a:cs typeface="Aileron"/>
                <a:sym typeface="Aileron"/>
              </a:rPr>
              <a:t> → từ 4: TENTAU, NGAY → BENCANG → thêm BENCANG</a:t>
            </a:r>
          </a:p>
          <a:p>
            <a:pPr algn="just">
              <a:lnSpc>
                <a:spcPts val="2033"/>
              </a:lnSpc>
            </a:pPr>
            <a:r>
              <a:rPr lang="en-US" sz="1452">
                <a:solidFill>
                  <a:srgbClr val="000000"/>
                </a:solidFill>
                <a:latin typeface="Aileron"/>
                <a:ea typeface="Aileron"/>
                <a:cs typeface="Aileron"/>
                <a:sym typeface="Aileron"/>
              </a:rPr>
              <a:t> → từ 5: TENTAU, NGAY → MACHUYEN → thêm MACHUYEN</a:t>
            </a:r>
          </a:p>
          <a:p>
            <a:pPr algn="just">
              <a:lnSpc>
                <a:spcPts val="2033"/>
              </a:lnSpc>
            </a:pPr>
            <a:r>
              <a:rPr lang="en-US" sz="1452">
                <a:solidFill>
                  <a:srgbClr val="000000"/>
                </a:solidFill>
                <a:latin typeface="Aileron"/>
                <a:ea typeface="Aileron"/>
                <a:cs typeface="Aileron"/>
                <a:sym typeface="Aileron"/>
              </a:rPr>
              <a:t> → từ 2: MACHUYEN → TENTAU (đã có)</a:t>
            </a:r>
          </a:p>
          <a:p>
            <a:pPr algn="just">
              <a:lnSpc>
                <a:spcPts val="2033"/>
              </a:lnSpc>
            </a:pPr>
            <a:r>
              <a:rPr lang="en-US" sz="1452">
                <a:solidFill>
                  <a:srgbClr val="000000"/>
                </a:solidFill>
                <a:latin typeface="Aileron"/>
                <a:ea typeface="Aileron"/>
                <a:cs typeface="Aileron"/>
                <a:sym typeface="Aileron"/>
              </a:rPr>
              <a:t> → từ 3: MACHUYEN → LUONGHANG → thêm LUONGHANG</a:t>
            </a:r>
          </a:p>
          <a:p>
            <a:pPr algn="just">
              <a:lnSpc>
                <a:spcPts val="2033"/>
              </a:lnSpc>
            </a:pPr>
            <a:r>
              <a:rPr lang="en-US" sz="1452">
                <a:solidFill>
                  <a:srgbClr val="000000"/>
                </a:solidFill>
                <a:latin typeface="Aileron"/>
                <a:ea typeface="Aileron"/>
                <a:cs typeface="Aileron"/>
                <a:sym typeface="Aileron"/>
              </a:rPr>
              <a:t> → từ 1: TENTAU → LOAITAU → thêm LOAITAU</a:t>
            </a:r>
          </a:p>
          <a:p>
            <a:pPr algn="just">
              <a:lnSpc>
                <a:spcPts val="2033"/>
              </a:lnSpc>
            </a:pPr>
            <a:r>
              <a:rPr lang="en-US" sz="1452">
                <a:solidFill>
                  <a:srgbClr val="000000"/>
                </a:solidFill>
                <a:latin typeface="Aileron"/>
                <a:ea typeface="Aileron"/>
                <a:cs typeface="Aileron"/>
                <a:sym typeface="Aileron"/>
              </a:rPr>
              <a:t>→ {TENTAU, NGAY}⁺ = {TENTAU, NGAY, BENCANG, MACHUYEN, LUONGHANG, LOAITAU} = Q </a:t>
            </a:r>
          </a:p>
          <a:p>
            <a:pPr algn="just">
              <a:lnSpc>
                <a:spcPts val="2033"/>
              </a:lnSpc>
            </a:pPr>
            <a:r>
              <a:rPr lang="en-US" sz="1452">
                <a:solidFill>
                  <a:srgbClr val="000000"/>
                </a:solidFill>
                <a:latin typeface="Aileron"/>
                <a:ea typeface="Aileron"/>
                <a:cs typeface="Aileron"/>
                <a:sym typeface="Aileron"/>
              </a:rPr>
              <a:t>Vậy {TENTAU, NGAY} là khóa.</a:t>
            </a:r>
          </a:p>
          <a:p>
            <a:pPr algn="just">
              <a:lnSpc>
                <a:spcPts val="2033"/>
              </a:lnSpc>
            </a:pPr>
            <a:r>
              <a:rPr lang="en-US" sz="1452">
                <a:solidFill>
                  <a:srgbClr val="000000"/>
                </a:solidFill>
                <a:latin typeface="Aileron"/>
                <a:ea typeface="Aileron"/>
                <a:cs typeface="Aileron"/>
                <a:sym typeface="Aileron"/>
              </a:rPr>
              <a:t>Thử xem có khóa nào khác không?</a:t>
            </a:r>
          </a:p>
          <a:p>
            <a:pPr algn="just">
              <a:lnSpc>
                <a:spcPts val="2033"/>
              </a:lnSpc>
            </a:pPr>
            <a:r>
              <a:rPr lang="en-US" sz="1452">
                <a:solidFill>
                  <a:srgbClr val="000000"/>
                </a:solidFill>
                <a:latin typeface="Aileron"/>
                <a:ea typeface="Aileron"/>
                <a:cs typeface="Aileron"/>
                <a:sym typeface="Aileron"/>
              </a:rPr>
              <a:t>Thử {MACHUYEN,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{MACHUYEN, NGAY}</a:t>
            </a:r>
          </a:p>
          <a:p>
            <a:pPr algn="just">
              <a:lnSpc>
                <a:spcPts val="2033"/>
              </a:lnSpc>
            </a:pPr>
            <a:r>
              <a:rPr lang="en-US" sz="1452">
                <a:solidFill>
                  <a:srgbClr val="000000"/>
                </a:solidFill>
                <a:latin typeface="Aileron"/>
                <a:ea typeface="Aileron"/>
                <a:cs typeface="Aileron"/>
                <a:sym typeface="Aileron"/>
              </a:rPr>
              <a:t> → MACHUYEN → TENTAU → thêm TENTAU</a:t>
            </a:r>
          </a:p>
          <a:p>
            <a:pPr algn="just">
              <a:lnSpc>
                <a:spcPts val="2033"/>
              </a:lnSpc>
            </a:pPr>
            <a:r>
              <a:rPr lang="en-US" sz="1452">
                <a:solidFill>
                  <a:srgbClr val="000000"/>
                </a:solidFill>
                <a:latin typeface="Aileron"/>
                <a:ea typeface="Aileron"/>
                <a:cs typeface="Aileron"/>
                <a:sym typeface="Aileron"/>
              </a:rPr>
              <a:t> → MACHUYEN → LUONGHANG</a:t>
            </a:r>
          </a:p>
          <a:p>
            <a:pPr algn="just">
              <a:lnSpc>
                <a:spcPts val="2033"/>
              </a:lnSpc>
            </a:pPr>
            <a:r>
              <a:rPr lang="en-US" sz="1452">
                <a:solidFill>
                  <a:srgbClr val="000000"/>
                </a:solidFill>
                <a:latin typeface="Aileron"/>
                <a:ea typeface="Aileron"/>
                <a:cs typeface="Aileron"/>
                <a:sym typeface="Aileron"/>
              </a:rPr>
              <a:t> → TENTAU → LOAITAU</a:t>
            </a:r>
          </a:p>
          <a:p>
            <a:pPr algn="just">
              <a:lnSpc>
                <a:spcPts val="2033"/>
              </a:lnSpc>
            </a:pPr>
            <a:r>
              <a:rPr lang="en-US" sz="1452">
                <a:solidFill>
                  <a:srgbClr val="000000"/>
                </a:solidFill>
                <a:latin typeface="Aileron"/>
                <a:ea typeface="Aileron"/>
                <a:cs typeface="Aileron"/>
                <a:sym typeface="Aileron"/>
              </a:rPr>
              <a:t> → TENTAU, NGAY → BENCANG, MACHUYEN</a:t>
            </a:r>
          </a:p>
          <a:p>
            <a:pPr algn="just">
              <a:lnSpc>
                <a:spcPts val="2033"/>
              </a:lnSpc>
            </a:pPr>
            <a:r>
              <a:rPr lang="en-US" sz="1452">
                <a:solidFill>
                  <a:srgbClr val="000000"/>
                </a:solidFill>
                <a:latin typeface="Aileron"/>
                <a:ea typeface="Aileron"/>
                <a:cs typeface="Aileron"/>
                <a:sym typeface="Aileron"/>
              </a:rPr>
              <a:t>→ Có: MACHUYEN, NGAY, TENTAU, LOAITAU, LUONGHANG, BENCANG → đầy đủ </a:t>
            </a:r>
          </a:p>
          <a:p>
            <a:pPr algn="just">
              <a:lnSpc>
                <a:spcPts val="2033"/>
              </a:lnSpc>
            </a:pPr>
            <a:r>
              <a:rPr lang="en-US" sz="1452">
                <a:solidFill>
                  <a:srgbClr val="000000"/>
                </a:solidFill>
                <a:latin typeface="Aileron"/>
                <a:ea typeface="Aileron"/>
                <a:cs typeface="Aileron"/>
                <a:sym typeface="Aileron"/>
              </a:rPr>
              <a:t> {MACHUYEN, NGAY} cũng là khóa</a:t>
            </a:r>
          </a:p>
          <a:p>
            <a:pPr algn="just">
              <a:lnSpc>
                <a:spcPts val="2033"/>
              </a:lnSpc>
            </a:pPr>
            <a:r>
              <a:rPr lang="en-US" sz="1452">
                <a:solidFill>
                  <a:srgbClr val="000000"/>
                </a:solidFill>
                <a:latin typeface="Aileron"/>
                <a:ea typeface="Aileron"/>
                <a:cs typeface="Aileron"/>
                <a:sym typeface="Aileron"/>
              </a:rPr>
              <a:t>Thử xem nhỏ hơn được không? Ví dụ: {MACHUYEN}⁺ ?</a:t>
            </a:r>
          </a:p>
          <a:p>
            <a:pPr algn="just">
              <a:lnSpc>
                <a:spcPts val="2033"/>
              </a:lnSpc>
            </a:pPr>
            <a:r>
              <a:rPr lang="en-US" sz="1452">
                <a:solidFill>
                  <a:srgbClr val="000000"/>
                </a:solidFill>
                <a:latin typeface="Aileron"/>
                <a:ea typeface="Aileron"/>
                <a:cs typeface="Aileron"/>
                <a:sym typeface="Aileron"/>
              </a:rPr>
              <a:t>MACHUYEN → TENTAU, LUONGHANG</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nhưng thiếu NGAY → không thể có BENCANG</a:t>
            </a:r>
          </a:p>
          <a:p>
            <a:pPr algn="just">
              <a:lnSpc>
                <a:spcPts val="2033"/>
              </a:lnSpc>
            </a:pPr>
            <a:r>
              <a:rPr lang="en-US" sz="1452">
                <a:solidFill>
                  <a:srgbClr val="000000"/>
                </a:solidFill>
                <a:latin typeface="Aileron"/>
                <a:ea typeface="Aileron"/>
                <a:cs typeface="Aileron"/>
                <a:sym typeface="Aileron"/>
              </a:rPr>
              <a:t>Không phải khóa</a:t>
            </a:r>
          </a:p>
          <a:p>
            <a:pPr algn="just">
              <a:lnSpc>
                <a:spcPts val="2033"/>
              </a:lnSpc>
            </a:pPr>
            <a:r>
              <a:rPr lang="en-US" sz="1452">
                <a:solidFill>
                  <a:srgbClr val="000000"/>
                </a:solidFill>
                <a:latin typeface="Aileron"/>
                <a:ea typeface="Aileron"/>
                <a:cs typeface="Aileron"/>
                <a:sym typeface="Aileron"/>
              </a:rPr>
              <a:t>{TENTAU}⁺ ?</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thiếu MACHUYEN, LUONGHANG, BENCANG, NGAY →không đủ</a:t>
            </a:r>
          </a:p>
          <a:p>
            <a:pPr algn="just">
              <a:lnSpc>
                <a:spcPts val="2033"/>
              </a:lnSpc>
            </a:pPr>
            <a:r>
              <a:rPr lang="en-US" sz="1452">
                <a:solidFill>
                  <a:srgbClr val="000000"/>
                </a:solidFill>
                <a:latin typeface="Aileron"/>
                <a:ea typeface="Aileron"/>
                <a:cs typeface="Aileron"/>
                <a:sym typeface="Aileron"/>
              </a:rPr>
              <a:t>Tập tất cả các khóa của Q là:</a:t>
            </a:r>
          </a:p>
          <a:p>
            <a:pPr algn="just">
              <a:lnSpc>
                <a:spcPts val="2033"/>
              </a:lnSpc>
            </a:pPr>
            <a:r>
              <a:rPr lang="en-US" sz="1452">
                <a:solidFill>
                  <a:srgbClr val="000000"/>
                </a:solidFill>
                <a:latin typeface="Aileron"/>
                <a:ea typeface="Aileron"/>
                <a:cs typeface="Aileron"/>
                <a:sym typeface="Aileron"/>
              </a:rPr>
              <a:t>{TENTAU, NGAY}</a:t>
            </a:r>
          </a:p>
          <a:p>
            <a:pPr algn="just">
              <a:lnSpc>
                <a:spcPts val="2033"/>
              </a:lnSpc>
            </a:pPr>
            <a:r>
              <a:rPr lang="en-US" sz="1452">
                <a:solidFill>
                  <a:srgbClr val="000000"/>
                </a:solidFill>
                <a:latin typeface="Aileron"/>
                <a:ea typeface="Aileron"/>
                <a:cs typeface="Aileron"/>
                <a:sym typeface="Aileron"/>
              </a:rPr>
              <a:t>{MACHUYEN, NGAY}</a:t>
            </a:r>
          </a:p>
          <a:p>
            <a:pPr algn="ctr">
              <a:lnSpc>
                <a:spcPts val="1822"/>
              </a:lnSpc>
            </a:pPr>
          </a:p>
        </p:txBody>
      </p:sp>
      <p:sp>
        <p:nvSpPr>
          <p:cNvPr name="TextBox 12" id="12"/>
          <p:cNvSpPr txBox="true"/>
          <p:nvPr/>
        </p:nvSpPr>
        <p:spPr>
          <a:xfrm rot="0">
            <a:off x="1028700" y="2864026"/>
            <a:ext cx="5019332" cy="4084376"/>
          </a:xfrm>
          <a:prstGeom prst="rect">
            <a:avLst/>
          </a:prstGeom>
        </p:spPr>
        <p:txBody>
          <a:bodyPr anchor="t" rtlCol="false" tIns="0" lIns="0" bIns="0" rIns="0">
            <a:spAutoFit/>
          </a:bodyPr>
          <a:lstStyle/>
          <a:p>
            <a:pPr algn="just">
              <a:lnSpc>
                <a:spcPts val="3251"/>
              </a:lnSpc>
              <a:spcBef>
                <a:spcPct val="0"/>
              </a:spcBef>
            </a:pPr>
            <a:r>
              <a:rPr lang="en-US" b="true" sz="2322">
                <a:solidFill>
                  <a:srgbClr val="000000"/>
                </a:solidFill>
                <a:latin typeface="Aileron Bold"/>
                <a:ea typeface="Aileron Bold"/>
                <a:cs typeface="Aileron Bold"/>
                <a:sym typeface="Aileron Bold"/>
              </a:rPr>
              <a:t>Câu 1: </a:t>
            </a:r>
            <a:r>
              <a:rPr lang="en-US" b="true" sz="2322">
                <a:solidFill>
                  <a:srgbClr val="000000"/>
                </a:solidFill>
                <a:latin typeface="Aileron Bold"/>
                <a:ea typeface="Aileron Bold"/>
                <a:cs typeface="Aileron Bold"/>
                <a:sym typeface="Aileron Bold"/>
              </a:rPr>
              <a:t>Cho lược đồ CSDL</a:t>
            </a:r>
          </a:p>
          <a:p>
            <a:pPr algn="just">
              <a:lnSpc>
                <a:spcPts val="3251"/>
              </a:lnSpc>
              <a:spcBef>
                <a:spcPct val="0"/>
              </a:spcBef>
            </a:pPr>
            <a:r>
              <a:rPr lang="en-US" b="true" sz="2322">
                <a:solidFill>
                  <a:srgbClr val="000000"/>
                </a:solidFill>
                <a:latin typeface="Aileron Bold"/>
                <a:ea typeface="Aileron Bold"/>
                <a:cs typeface="Aileron Bold"/>
                <a:sym typeface="Aileron Bold"/>
              </a:rPr>
              <a:t>Q(TENTAU,LOAITAU,MACHUYEN,LUONGHANG,BENCANG,NGAY)</a:t>
            </a:r>
          </a:p>
          <a:p>
            <a:pPr algn="just">
              <a:lnSpc>
                <a:spcPts val="3251"/>
              </a:lnSpc>
              <a:spcBef>
                <a:spcPct val="0"/>
              </a:spcBef>
            </a:pPr>
            <a:r>
              <a:rPr lang="en-US" b="true" sz="2322">
                <a:solidFill>
                  <a:srgbClr val="000000"/>
                </a:solidFill>
                <a:latin typeface="Aileron Bold"/>
                <a:ea typeface="Aileron Bold"/>
                <a:cs typeface="Aileron Bold"/>
                <a:sym typeface="Aileron Bold"/>
              </a:rPr>
              <a:t>F={TENTAU → LOAITAU</a:t>
            </a:r>
          </a:p>
          <a:p>
            <a:pPr algn="just">
              <a:lnSpc>
                <a:spcPts val="3251"/>
              </a:lnSpc>
              <a:spcBef>
                <a:spcPct val="0"/>
              </a:spcBef>
            </a:pPr>
            <a:r>
              <a:rPr lang="en-US" b="true" sz="2322">
                <a:solidFill>
                  <a:srgbClr val="000000"/>
                </a:solidFill>
                <a:latin typeface="Aileron Bold"/>
                <a:ea typeface="Aileron Bold"/>
                <a:cs typeface="Aileron Bold"/>
                <a:sym typeface="Aileron Bold"/>
              </a:rPr>
              <a:t>MACHUYEN→TENTAU, LUONGHANG</a:t>
            </a:r>
          </a:p>
          <a:p>
            <a:pPr algn="just">
              <a:lnSpc>
                <a:spcPts val="3251"/>
              </a:lnSpc>
              <a:spcBef>
                <a:spcPct val="0"/>
              </a:spcBef>
            </a:pPr>
            <a:r>
              <a:rPr lang="en-US" b="true" sz="2322">
                <a:solidFill>
                  <a:srgbClr val="000000"/>
                </a:solidFill>
                <a:latin typeface="Aileron Bold"/>
                <a:ea typeface="Aileron Bold"/>
                <a:cs typeface="Aileron Bold"/>
                <a:sym typeface="Aileron Bold"/>
              </a:rPr>
              <a:t>TENTAU,NGAY→BENCANG, MACHUYEN}</a:t>
            </a:r>
          </a:p>
          <a:p>
            <a:pPr algn="just">
              <a:lnSpc>
                <a:spcPts val="3251"/>
              </a:lnSpc>
              <a:spcBef>
                <a:spcPct val="0"/>
              </a:spcBef>
            </a:pPr>
            <a:r>
              <a:rPr lang="en-US" b="true" sz="2322">
                <a:solidFill>
                  <a:srgbClr val="000000"/>
                </a:solidFill>
                <a:latin typeface="Aileron Bold"/>
                <a:ea typeface="Aileron Bold"/>
                <a:cs typeface="Aileron Bold"/>
                <a:sym typeface="Aileron Bold"/>
              </a:rPr>
              <a:t>a) Hãy tìm tập phủ tối thiểu của F</a:t>
            </a:r>
          </a:p>
          <a:p>
            <a:pPr algn="just">
              <a:lnSpc>
                <a:spcPts val="3251"/>
              </a:lnSpc>
              <a:spcBef>
                <a:spcPct val="0"/>
              </a:spcBef>
            </a:pPr>
            <a:r>
              <a:rPr lang="en-US" b="true" sz="2322">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27685" y="0"/>
            <a:ext cx="822105" cy="822105"/>
          </a:xfrm>
          <a:custGeom>
            <a:avLst/>
            <a:gdLst/>
            <a:ahLst/>
            <a:cxnLst/>
            <a:rect r="r" b="b" t="t" l="l"/>
            <a:pathLst>
              <a:path h="822105" w="822105">
                <a:moveTo>
                  <a:pt x="0" y="0"/>
                </a:moveTo>
                <a:lnTo>
                  <a:pt x="822105" y="0"/>
                </a:lnTo>
                <a:lnTo>
                  <a:pt x="822105" y="822105"/>
                </a:lnTo>
                <a:lnTo>
                  <a:pt x="0" y="822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822105"/>
          <a:ext cx="18288000" cy="9464895"/>
        </p:xfrm>
        <a:graphic>
          <a:graphicData uri="http://schemas.openxmlformats.org/drawingml/2006/table">
            <a:tbl>
              <a:tblPr/>
              <a:tblGrid>
                <a:gridCol w="1610891"/>
                <a:gridCol w="3115205"/>
                <a:gridCol w="2141636"/>
                <a:gridCol w="9196671"/>
                <a:gridCol w="2223597"/>
              </a:tblGrid>
              <a:tr h="1128493">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STT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TÊN THÀNH VIÊN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a:solidFill>
                            <a:srgbClr val="004AAD"/>
                          </a:solidFill>
                          <a:latin typeface="Aileron"/>
                          <a:ea typeface="Aileron"/>
                          <a:cs typeface="Aileron"/>
                          <a:sym typeface="Aileron"/>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CÔNG VIỆC THỰC HIỆN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MỨC ĐỘ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r>
              <a:tr h="1436048">
                <a:tc>
                  <a:txBody>
                    <a:bodyPr anchor="t" rtlCol="false"/>
                    <a:lstStyle/>
                    <a:p>
                      <a:pPr algn="ctr">
                        <a:lnSpc>
                          <a:spcPts val="2800"/>
                        </a:lnSpc>
                        <a:defRPr/>
                      </a:pPr>
                      <a:r>
                        <a:rPr lang="en-US" sz="2000">
                          <a:solidFill>
                            <a:srgbClr val="0E2F5F"/>
                          </a:solidFill>
                          <a:latin typeface="Aileron"/>
                          <a:ea typeface="Aileron"/>
                          <a:cs typeface="Aileron"/>
                          <a:sym typeface="Aileron"/>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Thị Ngọc Ánh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23700721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38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01969">
                <a:tc>
                  <a:txBody>
                    <a:bodyPr anchor="t" rtlCol="false"/>
                    <a:lstStyle/>
                    <a:p>
                      <a:pPr algn="ctr">
                        <a:lnSpc>
                          <a:spcPts val="2800"/>
                        </a:lnSpc>
                        <a:defRPr/>
                      </a:pPr>
                      <a:r>
                        <a:rPr lang="en-US" sz="2000">
                          <a:solidFill>
                            <a:srgbClr val="0E2F5F"/>
                          </a:solidFill>
                          <a:latin typeface="Aileron"/>
                          <a:ea typeface="Aileron"/>
                          <a:cs typeface="Aileron"/>
                          <a:sym typeface="Aileron"/>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Lê Hồng Kiều</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23682791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42957">
                <a:tc>
                  <a:txBody>
                    <a:bodyPr anchor="t" rtlCol="false"/>
                    <a:lstStyle/>
                    <a:p>
                      <a:pPr algn="ctr">
                        <a:lnSpc>
                          <a:spcPts val="2800"/>
                        </a:lnSpc>
                        <a:defRPr/>
                      </a:pPr>
                      <a:r>
                        <a:rPr lang="en-US" sz="2000">
                          <a:solidFill>
                            <a:srgbClr val="0E2F5F"/>
                          </a:solidFill>
                          <a:latin typeface="Aileron"/>
                          <a:ea typeface="Aileron"/>
                          <a:cs typeface="Aileron"/>
                          <a:sym typeface="Ailero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23674111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09457">
                <a:tc>
                  <a:txBody>
                    <a:bodyPr anchor="t" rtlCol="false"/>
                    <a:lstStyle/>
                    <a:p>
                      <a:pPr algn="ctr">
                        <a:lnSpc>
                          <a:spcPts val="2800"/>
                        </a:lnSpc>
                        <a:defRPr/>
                      </a:pPr>
                      <a:r>
                        <a:rPr lang="en-US" sz="2000">
                          <a:solidFill>
                            <a:srgbClr val="0E2F5F"/>
                          </a:solidFill>
                          <a:latin typeface="Aileron"/>
                          <a:ea typeface="Aileron"/>
                          <a:cs typeface="Aileron"/>
                          <a:sym typeface="Aileron"/>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23677821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5972">
                <a:tc>
                  <a:txBody>
                    <a:bodyPr anchor="t" rtlCol="false"/>
                    <a:lstStyle/>
                    <a:p>
                      <a:pPr algn="ctr">
                        <a:lnSpc>
                          <a:spcPts val="2800"/>
                        </a:lnSpc>
                        <a:defRPr/>
                      </a:pPr>
                      <a:r>
                        <a:rPr lang="en-US" sz="2000">
                          <a:solidFill>
                            <a:srgbClr val="0E2F5F"/>
                          </a:solidFill>
                          <a:latin typeface="Aileron"/>
                          <a:ea typeface="Aileron"/>
                          <a:cs typeface="Aileron"/>
                          <a:sym typeface="Aileron"/>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Vũ Thị Quỳnh Trang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23700581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606233" y="14385"/>
            <a:ext cx="12201610" cy="815340"/>
          </a:xfrm>
          <a:prstGeom prst="rect">
            <a:avLst/>
          </a:prstGeom>
        </p:spPr>
        <p:txBody>
          <a:bodyPr anchor="t" rtlCol="false" tIns="0" lIns="0" bIns="0" rIns="0">
            <a:spAutoFit/>
          </a:bodyPr>
          <a:lstStyle/>
          <a:p>
            <a:pPr algn="l">
              <a:lnSpc>
                <a:spcPts val="5715"/>
              </a:lnSpc>
            </a:pPr>
            <a:r>
              <a:rPr lang="en-US" sz="4500" i="true" b="true">
                <a:solidFill>
                  <a:srgbClr val="0E2F5F"/>
                </a:solidFill>
                <a:latin typeface="Akzidenz-Grotesk Bold Italics"/>
                <a:ea typeface="Akzidenz-Grotesk Bold Italics"/>
                <a:cs typeface="Akzidenz-Grotesk Bold Italics"/>
                <a:sym typeface="Akzidenz-Grotesk Bold Italics"/>
              </a:rPr>
              <a:t>Bảng phân công công việc </a:t>
            </a:r>
          </a:p>
        </p:txBody>
      </p:sp>
      <p:sp>
        <p:nvSpPr>
          <p:cNvPr name="TextBox 5" id="5"/>
          <p:cNvSpPr txBox="true"/>
          <p:nvPr/>
        </p:nvSpPr>
        <p:spPr>
          <a:xfrm rot="0">
            <a:off x="6968265" y="1930157"/>
            <a:ext cx="10291035" cy="1758950"/>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 Chuyển đổ</a:t>
            </a:r>
            <a:r>
              <a:rPr lang="en-US" sz="2000">
                <a:solidFill>
                  <a:srgbClr val="0E2F5F"/>
                </a:solidFill>
                <a:latin typeface="Aileron"/>
                <a:ea typeface="Aileron"/>
                <a:cs typeface="Aileron"/>
                <a:sym typeface="Aileron"/>
              </a:rPr>
              <a:t>i sang lược đồ quan hệ</a:t>
            </a:r>
          </a:p>
          <a:p>
            <a:pPr algn="l">
              <a:lnSpc>
                <a:spcPts val="2800"/>
              </a:lnSpc>
              <a:spcBef>
                <a:spcPct val="0"/>
              </a:spcBef>
            </a:pPr>
            <a:r>
              <a:rPr lang="en-US" sz="2000">
                <a:solidFill>
                  <a:srgbClr val="0E2F5F"/>
                </a:solidFill>
                <a:latin typeface="Aileron"/>
                <a:ea typeface="Aileron"/>
                <a:cs typeface="Aileron"/>
                <a:sym typeface="Aileron"/>
              </a:rPr>
              <a:t>-Làm 2 câu truy vấn sub query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1, 9 ,11 và câu 6 phần bài tập mở rộng</a:t>
            </a:r>
          </a:p>
          <a:p>
            <a:pPr algn="l">
              <a:lnSpc>
                <a:spcPts val="2800"/>
              </a:lnSpc>
              <a:spcBef>
                <a:spcPct val="0"/>
              </a:spcBef>
            </a:pPr>
          </a:p>
        </p:txBody>
      </p:sp>
      <p:sp>
        <p:nvSpPr>
          <p:cNvPr name="TextBox 6" id="6"/>
          <p:cNvSpPr txBox="true"/>
          <p:nvPr/>
        </p:nvSpPr>
        <p:spPr>
          <a:xfrm rot="0">
            <a:off x="6968265" y="3380383"/>
            <a:ext cx="8941267" cy="1406525"/>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-Tạo</a:t>
            </a:r>
            <a:r>
              <a:rPr lang="en-US" sz="2000">
                <a:solidFill>
                  <a:srgbClr val="0E2F5F"/>
                </a:solidFill>
                <a:latin typeface="Aileron"/>
                <a:ea typeface="Aileron"/>
                <a:cs typeface="Aileron"/>
                <a:sym typeface="Aileron"/>
              </a:rPr>
              <a:t> database trên SSMS, nhập dữ liệu</a:t>
            </a:r>
          </a:p>
          <a:p>
            <a:pPr algn="l">
              <a:lnSpc>
                <a:spcPts val="2800"/>
              </a:lnSpc>
              <a:spcBef>
                <a:spcPct val="0"/>
              </a:spcBef>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3, 7 và câu 3,4 phần bài tập mở rộng </a:t>
            </a:r>
          </a:p>
        </p:txBody>
      </p:sp>
      <p:sp>
        <p:nvSpPr>
          <p:cNvPr name="TextBox 7" id="7"/>
          <p:cNvSpPr txBox="true"/>
          <p:nvPr/>
        </p:nvSpPr>
        <p:spPr>
          <a:xfrm rot="0">
            <a:off x="6968265" y="4863108"/>
            <a:ext cx="11621349" cy="2111373"/>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-Phân ch</a:t>
            </a:r>
            <a:r>
              <a:rPr lang="en-US" sz="2000">
                <a:solidFill>
                  <a:srgbClr val="0E2F5F"/>
                </a:solidFill>
                <a:latin typeface="Aileron"/>
                <a:ea typeface="Aileron"/>
                <a:cs typeface="Aileron"/>
                <a:sym typeface="Aileron"/>
              </a:rPr>
              <a:t>ia nhiệm vụ cho các thành viên trong nhóm</a:t>
            </a:r>
          </a:p>
          <a:p>
            <a:pPr algn="l">
              <a:lnSpc>
                <a:spcPts val="2800"/>
              </a:lnSpc>
              <a:spcBef>
                <a:spcPct val="0"/>
              </a:spcBef>
            </a:pPr>
            <a:r>
              <a:rPr lang="en-US" sz="2000">
                <a:solidFill>
                  <a:srgbClr val="0E2F5F"/>
                </a:solidFill>
                <a:latin typeface="Aileron"/>
                <a:ea typeface="Aileron"/>
                <a:cs typeface="Aileron"/>
                <a:sym typeface="Aileron"/>
              </a:rPr>
              <a:t>-Vẽ mô hình ER, ERD</a:t>
            </a:r>
          </a:p>
          <a:p>
            <a:pPr algn="l">
              <a:lnSpc>
                <a:spcPts val="2800"/>
              </a:lnSpc>
              <a:spcBef>
                <a:spcPct val="0"/>
              </a:spcBef>
            </a:pPr>
            <a:r>
              <a:rPr lang="en-US" sz="2000">
                <a:solidFill>
                  <a:srgbClr val="0E2F5F"/>
                </a:solidFill>
                <a:latin typeface="Aileron"/>
                <a:ea typeface="Aileron"/>
                <a:cs typeface="Aileron"/>
                <a:sym typeface="Aileron"/>
              </a:rPr>
              <a:t>-Chinh sửa, tổng hợp tiểu luận + làm ppt </a:t>
            </a:r>
          </a:p>
          <a:p>
            <a:pPr algn="l">
              <a:lnSpc>
                <a:spcPts val="2800"/>
              </a:lnSpc>
              <a:spcBef>
                <a:spcPct val="0"/>
              </a:spcBef>
            </a:pPr>
            <a:r>
              <a:rPr lang="en-US" sz="2000">
                <a:solidFill>
                  <a:srgbClr val="0E2F5F"/>
                </a:solidFill>
                <a:latin typeface="Aileron"/>
                <a:ea typeface="Aileron"/>
                <a:cs typeface="Aileron"/>
                <a:sym typeface="Aileron"/>
              </a:rPr>
              <a:t>-Làm hai câu truy vấn update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2 và câu 1,2,5, phần bài tập mở rộng </a:t>
            </a:r>
          </a:p>
          <a:p>
            <a:pPr algn="l">
              <a:lnSpc>
                <a:spcPts val="2800"/>
              </a:lnSpc>
              <a:spcBef>
                <a:spcPct val="0"/>
              </a:spcBef>
            </a:pPr>
          </a:p>
        </p:txBody>
      </p:sp>
      <p:sp>
        <p:nvSpPr>
          <p:cNvPr name="TextBox 8" id="8"/>
          <p:cNvSpPr txBox="true"/>
          <p:nvPr/>
        </p:nvSpPr>
        <p:spPr>
          <a:xfrm rot="0">
            <a:off x="6968265" y="6926856"/>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-Vẽ mô hình ER, ERD</a:t>
            </a:r>
          </a:p>
          <a:p>
            <a:pPr algn="l">
              <a:lnSpc>
                <a:spcPts val="2800"/>
              </a:lnSpc>
              <a:spcBef>
                <a:spcPct val="0"/>
              </a:spcBef>
            </a:pPr>
            <a:r>
              <a:rPr lang="en-US" sz="2000">
                <a:solidFill>
                  <a:srgbClr val="0E2F5F"/>
                </a:solidFill>
                <a:latin typeface="Aileron"/>
                <a:ea typeface="Aileron"/>
                <a:cs typeface="Aileron"/>
                <a:sym typeface="Aileron"/>
              </a:rPr>
              <a:t>-Hỗ trợ, lên ý</a:t>
            </a:r>
            <a:r>
              <a:rPr lang="en-US" sz="2000">
                <a:solidFill>
                  <a:srgbClr val="0E2F5F"/>
                </a:solidFill>
                <a:latin typeface="Aileron"/>
                <a:ea typeface="Aileron"/>
                <a:cs typeface="Aileron"/>
                <a:sym typeface="Aileron"/>
              </a:rPr>
              <a:t> tưởng, góp ý, chỉnh sửa bài  + làm ppt</a:t>
            </a:r>
          </a:p>
          <a:p>
            <a:pPr algn="l">
              <a:lnSpc>
                <a:spcPts val="2800"/>
              </a:lnSpc>
              <a:spcBef>
                <a:spcPct val="0"/>
              </a:spcBef>
            </a:pPr>
            <a:r>
              <a:rPr lang="en-US" sz="2000">
                <a:solidFill>
                  <a:srgbClr val="0E2F5F"/>
                </a:solidFill>
                <a:latin typeface="Aileron"/>
                <a:ea typeface="Aileron"/>
                <a:cs typeface="Aileron"/>
                <a:sym typeface="Aileron"/>
              </a:rPr>
              <a:t>-Làm 2 câu truy vấn kết nối nhiều bảng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4, 8 và câu 10 phần bài tập mở rộng </a:t>
            </a:r>
          </a:p>
          <a:p>
            <a:pPr algn="l">
              <a:lnSpc>
                <a:spcPts val="2800"/>
              </a:lnSpc>
              <a:spcBef>
                <a:spcPct val="0"/>
              </a:spcBef>
            </a:pPr>
          </a:p>
        </p:txBody>
      </p:sp>
      <p:sp>
        <p:nvSpPr>
          <p:cNvPr name="TextBox 9" id="9"/>
          <p:cNvSpPr txBox="true"/>
          <p:nvPr/>
        </p:nvSpPr>
        <p:spPr>
          <a:xfrm rot="0">
            <a:off x="6968265" y="8803294"/>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-Tạo database trên SSMS, nhập dữ liệu</a:t>
            </a:r>
          </a:p>
          <a:p>
            <a:pPr algn="l">
              <a:lnSpc>
                <a:spcPts val="2800"/>
              </a:lnSpc>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pPr>
            <a:r>
              <a:rPr lang="en-US" sz="2000">
                <a:solidFill>
                  <a:srgbClr val="0E2F5F"/>
                </a:solidFill>
                <a:latin typeface="Aileron"/>
                <a:ea typeface="Aileron"/>
                <a:cs typeface="Aileron"/>
                <a:sym typeface="Aileron"/>
              </a:rPr>
              <a:t>-Hỗ trợ các thành viên trong nhóm hoàn thiện bài + làm ppt </a:t>
            </a:r>
          </a:p>
          <a:p>
            <a:pPr algn="l">
              <a:lnSpc>
                <a:spcPts val="2800"/>
              </a:lnSpc>
              <a:spcBef>
                <a:spcPct val="0"/>
              </a:spcBef>
            </a:pPr>
            <a:r>
              <a:rPr lang="en-US" sz="2000">
                <a:solidFill>
                  <a:srgbClr val="0E2F5F"/>
                </a:solidFill>
                <a:latin typeface="Aileron"/>
                <a:ea typeface="Aileron"/>
                <a:cs typeface="Aileron"/>
                <a:sym typeface="Aileron"/>
              </a:rPr>
              <a:t>-L</a:t>
            </a:r>
            <a:r>
              <a:rPr lang="en-US" sz="2000">
                <a:solidFill>
                  <a:srgbClr val="0E2F5F"/>
                </a:solidFill>
                <a:latin typeface="Aileron"/>
                <a:ea typeface="Aileron"/>
                <a:cs typeface="Aileron"/>
                <a:sym typeface="Aileron"/>
              </a:rPr>
              <a:t>àm phần bài tập chuẩn hóa câu 5, 6 và câu 7 phần bài tập mở rộng </a:t>
            </a:r>
          </a:p>
          <a:p>
            <a:pPr algn="l">
              <a:lnSpc>
                <a:spcPts val="2800"/>
              </a:lnSpc>
              <a:spcBef>
                <a:spcPct val="0"/>
              </a:spcBef>
            </a:pPr>
          </a:p>
        </p:txBody>
      </p:sp>
      <p:sp>
        <p:nvSpPr>
          <p:cNvPr name="Freeform 10" id="10"/>
          <p:cNvSpPr/>
          <p:nvPr/>
        </p:nvSpPr>
        <p:spPr>
          <a:xfrm flipH="false" flipV="false" rot="0">
            <a:off x="0" y="3810"/>
            <a:ext cx="818295" cy="818295"/>
          </a:xfrm>
          <a:custGeom>
            <a:avLst/>
            <a:gdLst/>
            <a:ahLst/>
            <a:cxnLst/>
            <a:rect r="r" b="b" t="t" l="l"/>
            <a:pathLst>
              <a:path h="818295" w="818295">
                <a:moveTo>
                  <a:pt x="0" y="0"/>
                </a:moveTo>
                <a:lnTo>
                  <a:pt x="818295" y="0"/>
                </a:lnTo>
                <a:lnTo>
                  <a:pt x="818295" y="818295"/>
                </a:lnTo>
                <a:lnTo>
                  <a:pt x="0" y="81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- 23674111</a:t>
            </a:r>
          </a:p>
        </p:txBody>
      </p:sp>
      <p:sp>
        <p:nvSpPr>
          <p:cNvPr name="Freeform 10" id="10"/>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70927" y="1310895"/>
            <a:ext cx="7550241" cy="3873498"/>
          </a:xfrm>
          <a:prstGeom prst="rect">
            <a:avLst/>
          </a:prstGeom>
        </p:spPr>
        <p:txBody>
          <a:bodyPr anchor="t" rtlCol="false" tIns="0" lIns="0" bIns="0" rIns="0">
            <a:spAutoFit/>
          </a:bodyPr>
          <a:lstStyle/>
          <a:p>
            <a:pPr algn="just">
              <a:lnSpc>
                <a:spcPts val="2800"/>
              </a:lnSpc>
            </a:pPr>
            <a:r>
              <a:rPr lang="en-US" sz="2000" b="true">
                <a:solidFill>
                  <a:srgbClr val="021828"/>
                </a:solidFill>
                <a:latin typeface="Aileron Bold"/>
                <a:ea typeface="Aileron Bold"/>
                <a:cs typeface="Aileron Bold"/>
                <a:sym typeface="Aileron Bold"/>
              </a:rPr>
              <a:t>Câu 2/ Q(A,B,C,D,E,G)</a:t>
            </a:r>
          </a:p>
          <a:p>
            <a:pPr algn="just">
              <a:lnSpc>
                <a:spcPts val="2800"/>
              </a:lnSpc>
            </a:pPr>
            <a:r>
              <a:rPr lang="en-US" sz="2000" b="true">
                <a:solidFill>
                  <a:srgbClr val="021828"/>
                </a:solidFill>
                <a:latin typeface="Aileron Bold"/>
                <a:ea typeface="Aileron Bold"/>
                <a:cs typeface="Aileron Bold"/>
                <a:sym typeface="Aileron Bold"/>
              </a:rPr>
              <a:t>Cho F={AB→C;C→A;BC→D;ACD→B;D→EG;BE→C;CG→BD;CE → AG} X={B,D}, </a:t>
            </a:r>
          </a:p>
          <a:p>
            <a:pPr algn="just">
              <a:lnSpc>
                <a:spcPts val="2800"/>
              </a:lnSpc>
            </a:pPr>
            <a:r>
              <a:rPr lang="en-US" sz="2000" b="true">
                <a:solidFill>
                  <a:srgbClr val="021828"/>
                </a:solidFill>
                <a:latin typeface="Aileron Bold"/>
                <a:ea typeface="Aileron Bold"/>
                <a:cs typeface="Aileron Bold"/>
                <a:sym typeface="Aileron Bold"/>
              </a:rPr>
              <a:t>X⁺=?</a:t>
            </a:r>
          </a:p>
          <a:p>
            <a:pPr algn="just">
              <a:lnSpc>
                <a:spcPts val="2800"/>
              </a:lnSpc>
            </a:pPr>
            <a:r>
              <a:rPr lang="en-US" sz="2000" b="true">
                <a:solidFill>
                  <a:srgbClr val="021828"/>
                </a:solidFill>
                <a:latin typeface="Aileron Bold"/>
                <a:ea typeface="Aileron Bold"/>
                <a:cs typeface="Aileron Bold"/>
                <a:sym typeface="Aileron Bold"/>
              </a:rPr>
              <a:t>Y={C,G}, Y⁺=?</a:t>
            </a:r>
          </a:p>
          <a:p>
            <a:pPr algn="just">
              <a:lnSpc>
                <a:spcPts val="2800"/>
              </a:lnSpc>
            </a:pPr>
          </a:p>
          <a:p>
            <a:pPr algn="just">
              <a:lnSpc>
                <a:spcPts val="2800"/>
              </a:lnSpc>
            </a:pPr>
            <a:r>
              <a:rPr lang="en-US" sz="2000" b="true">
                <a:solidFill>
                  <a:srgbClr val="021828"/>
                </a:solidFill>
                <a:latin typeface="Aileron Bold"/>
                <a:ea typeface="Aileron Bold"/>
                <a:cs typeface="Aileron Bold"/>
                <a:sym typeface="Aileron Bold"/>
              </a:rPr>
              <a:t>Giải :</a:t>
            </a:r>
          </a:p>
          <a:p>
            <a:pPr algn="just">
              <a:lnSpc>
                <a:spcPts val="2800"/>
              </a:lnSpc>
              <a:spcBef>
                <a:spcPct val="0"/>
              </a:spcBef>
            </a:pPr>
          </a:p>
          <a:p>
            <a:pPr algn="just">
              <a:lnSpc>
                <a:spcPts val="2800"/>
              </a:lnSpc>
              <a:spcBef>
                <a:spcPct val="0"/>
              </a:spcBef>
            </a:pPr>
          </a:p>
          <a:p>
            <a:pPr algn="just">
              <a:lnSpc>
                <a:spcPts val="2800"/>
              </a:lnSpc>
              <a:spcBef>
                <a:spcPct val="0"/>
              </a:spcBef>
            </a:pPr>
          </a:p>
          <a:p>
            <a:pPr algn="just">
              <a:lnSpc>
                <a:spcPts val="2800"/>
              </a:lnSpc>
              <a:spcBef>
                <a:spcPct val="0"/>
              </a:spcBef>
            </a:pPr>
          </a:p>
        </p:txBody>
      </p:sp>
      <p:sp>
        <p:nvSpPr>
          <p:cNvPr name="TextBox 12" id="12"/>
          <p:cNvSpPr txBox="true"/>
          <p:nvPr/>
        </p:nvSpPr>
        <p:spPr>
          <a:xfrm rot="0">
            <a:off x="3470927" y="3867293"/>
            <a:ext cx="6785134" cy="5194933"/>
          </a:xfrm>
          <a:prstGeom prst="rect">
            <a:avLst/>
          </a:prstGeom>
        </p:spPr>
        <p:txBody>
          <a:bodyPr anchor="t" rtlCol="false" tIns="0" lIns="0" bIns="0" rIns="0">
            <a:spAutoFit/>
          </a:bodyPr>
          <a:lstStyle/>
          <a:p>
            <a:pPr algn="l">
              <a:lnSpc>
                <a:spcPts val="2940"/>
              </a:lnSpc>
              <a:spcBef>
                <a:spcPct val="0"/>
              </a:spcBef>
            </a:pPr>
            <a:r>
              <a:rPr lang="en-US" sz="2100">
                <a:solidFill>
                  <a:srgbClr val="021828"/>
                </a:solidFill>
                <a:latin typeface="Aileron"/>
                <a:ea typeface="Aileron"/>
                <a:cs typeface="Aileron"/>
                <a:sym typeface="Aileron"/>
              </a:rPr>
              <a:t>-Tìm</a:t>
            </a:r>
            <a:r>
              <a:rPr lang="en-US" sz="2100">
                <a:solidFill>
                  <a:srgbClr val="021828"/>
                </a:solidFill>
                <a:latin typeface="Aileron"/>
                <a:ea typeface="Aileron"/>
                <a:cs typeface="Aileron"/>
                <a:sym typeface="Aileron"/>
              </a:rPr>
              <a:t> X⁺</a:t>
            </a:r>
          </a:p>
          <a:p>
            <a:pPr algn="l">
              <a:lnSpc>
                <a:spcPts val="2940"/>
              </a:lnSpc>
              <a:spcBef>
                <a:spcPct val="0"/>
              </a:spcBef>
            </a:pPr>
            <a:r>
              <a:rPr lang="en-US" sz="2100">
                <a:solidFill>
                  <a:srgbClr val="021828"/>
                </a:solidFill>
                <a:latin typeface="Aileron"/>
                <a:ea typeface="Aileron"/>
                <a:cs typeface="Aileron"/>
                <a:sym typeface="Aileron"/>
              </a:rPr>
              <a:t>X⁺ = {BD}⁺</a:t>
            </a:r>
          </a:p>
          <a:p>
            <a:pPr algn="l">
              <a:lnSpc>
                <a:spcPts val="2940"/>
              </a:lnSpc>
              <a:spcBef>
                <a:spcPct val="0"/>
              </a:spcBef>
            </a:pPr>
            <a:r>
              <a:rPr lang="en-US" sz="2100">
                <a:solidFill>
                  <a:srgbClr val="021828"/>
                </a:solidFill>
                <a:latin typeface="Aileron"/>
                <a:ea typeface="Aileron"/>
                <a:cs typeface="Aileron"/>
                <a:sym typeface="Aileron"/>
              </a:rPr>
              <a:t>X₀ = BD</a:t>
            </a:r>
          </a:p>
          <a:p>
            <a:pPr algn="l">
              <a:lnSpc>
                <a:spcPts val="2940"/>
              </a:lnSpc>
              <a:spcBef>
                <a:spcPct val="0"/>
              </a:spcBef>
            </a:pPr>
            <a:r>
              <a:rPr lang="en-US" sz="2100">
                <a:solidFill>
                  <a:srgbClr val="021828"/>
                </a:solidFill>
                <a:latin typeface="Aileron"/>
                <a:ea typeface="Aileron"/>
                <a:cs typeface="Aileron"/>
                <a:sym typeface="Aileron"/>
              </a:rPr>
              <a:t>Xét AB → C: không thỏa mãn </a:t>
            </a:r>
          </a:p>
          <a:p>
            <a:pPr algn="l">
              <a:lnSpc>
                <a:spcPts val="2940"/>
              </a:lnSpc>
              <a:spcBef>
                <a:spcPct val="0"/>
              </a:spcBef>
            </a:pPr>
            <a:r>
              <a:rPr lang="en-US" sz="2100">
                <a:solidFill>
                  <a:srgbClr val="021828"/>
                </a:solidFill>
                <a:latin typeface="Aileron"/>
                <a:ea typeface="Aileron"/>
                <a:cs typeface="Aileron"/>
                <a:sym typeface="Aileron"/>
              </a:rPr>
              <a:t>Xét C → A: không thỏa mãn </a:t>
            </a:r>
          </a:p>
          <a:p>
            <a:pPr algn="l">
              <a:lnSpc>
                <a:spcPts val="2940"/>
              </a:lnSpc>
              <a:spcBef>
                <a:spcPct val="0"/>
              </a:spcBef>
            </a:pPr>
            <a:r>
              <a:rPr lang="en-US" sz="2100">
                <a:solidFill>
                  <a:srgbClr val="021828"/>
                </a:solidFill>
                <a:latin typeface="Aileron"/>
                <a:ea typeface="Aileron"/>
                <a:cs typeface="Aileron"/>
                <a:sym typeface="Aileron"/>
              </a:rPr>
              <a:t>Xét BC → D: không thỏa mãn </a:t>
            </a:r>
          </a:p>
          <a:p>
            <a:pPr algn="l">
              <a:lnSpc>
                <a:spcPts val="2940"/>
              </a:lnSpc>
              <a:spcBef>
                <a:spcPct val="0"/>
              </a:spcBef>
            </a:pPr>
            <a:r>
              <a:rPr lang="en-US" sz="2100">
                <a:solidFill>
                  <a:srgbClr val="021828"/>
                </a:solidFill>
                <a:latin typeface="Aileron"/>
                <a:ea typeface="Aileron"/>
                <a:cs typeface="Aileron"/>
                <a:sym typeface="Aileron"/>
              </a:rPr>
              <a:t>Xét ACD → B: không thỏa mãn </a:t>
            </a:r>
          </a:p>
          <a:p>
            <a:pPr algn="l">
              <a:lnSpc>
                <a:spcPts val="2940"/>
              </a:lnSpc>
              <a:spcBef>
                <a:spcPct val="0"/>
              </a:spcBef>
            </a:pPr>
            <a:r>
              <a:rPr lang="en-US" sz="2100">
                <a:solidFill>
                  <a:srgbClr val="021828"/>
                </a:solidFill>
                <a:latin typeface="Aileron"/>
                <a:ea typeface="Aileron"/>
                <a:cs typeface="Aileron"/>
                <a:sym typeface="Aileron"/>
              </a:rPr>
              <a:t>Xét D → EG thỏa mãn nên X₁ = BD ∪ EG = BDEG</a:t>
            </a:r>
          </a:p>
          <a:p>
            <a:pPr algn="l">
              <a:lnSpc>
                <a:spcPts val="2940"/>
              </a:lnSpc>
              <a:spcBef>
                <a:spcPct val="0"/>
              </a:spcBef>
            </a:pPr>
            <a:r>
              <a:rPr lang="en-US" sz="2100">
                <a:solidFill>
                  <a:srgbClr val="021828"/>
                </a:solidFill>
                <a:latin typeface="Aileron"/>
                <a:ea typeface="Aileron"/>
                <a:cs typeface="Aileron"/>
                <a:sym typeface="Aileron"/>
              </a:rPr>
              <a:t>Xét BE → C thỏa mãn nên X₂ = BDEG ∪ C = BCDEG</a:t>
            </a:r>
          </a:p>
          <a:p>
            <a:pPr algn="l">
              <a:lnSpc>
                <a:spcPts val="2940"/>
              </a:lnSpc>
              <a:spcBef>
                <a:spcPct val="0"/>
              </a:spcBef>
            </a:pPr>
            <a:r>
              <a:rPr lang="en-US" sz="2100">
                <a:solidFill>
                  <a:srgbClr val="021828"/>
                </a:solidFill>
                <a:latin typeface="Aileron"/>
                <a:ea typeface="Aileron"/>
                <a:cs typeface="Aileron"/>
                <a:sym typeface="Aileron"/>
              </a:rPr>
              <a:t>Xét CG → BD đã thỏa mãn </a:t>
            </a:r>
          </a:p>
          <a:p>
            <a:pPr algn="l">
              <a:lnSpc>
                <a:spcPts val="2940"/>
              </a:lnSpc>
              <a:spcBef>
                <a:spcPct val="0"/>
              </a:spcBef>
            </a:pPr>
            <a:r>
              <a:rPr lang="en-US" sz="2100">
                <a:solidFill>
                  <a:srgbClr val="021828"/>
                </a:solidFill>
                <a:latin typeface="Aileron"/>
                <a:ea typeface="Aileron"/>
                <a:cs typeface="Aileron"/>
                <a:sym typeface="Aileron"/>
              </a:rPr>
              <a:t>Xét CE → AG thỏa mãn nên X₃ = BCDEG ∪ AG = ABCDEG</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Vậy X⁺ = {BD}⁺ = {A, B, C, D, E, G}</a:t>
            </a:r>
          </a:p>
          <a:p>
            <a:pPr algn="l">
              <a:lnSpc>
                <a:spcPts val="2940"/>
              </a:lnSpc>
              <a:spcBef>
                <a:spcPct val="0"/>
              </a:spcBef>
            </a:pPr>
          </a:p>
        </p:txBody>
      </p:sp>
      <p:sp>
        <p:nvSpPr>
          <p:cNvPr name="TextBox 13" id="13"/>
          <p:cNvSpPr txBox="true"/>
          <p:nvPr/>
        </p:nvSpPr>
        <p:spPr>
          <a:xfrm rot="0">
            <a:off x="11572745" y="981075"/>
            <a:ext cx="6665833" cy="8538208"/>
          </a:xfrm>
          <a:prstGeom prst="rect">
            <a:avLst/>
          </a:prstGeom>
        </p:spPr>
        <p:txBody>
          <a:bodyPr anchor="t" rtlCol="false" tIns="0" lIns="0" bIns="0" rIns="0">
            <a:spAutoFit/>
          </a:bodyPr>
          <a:lstStyle/>
          <a:p>
            <a:pPr algn="l">
              <a:lnSpc>
                <a:spcPts val="2940"/>
              </a:lnSpc>
            </a:pPr>
            <a:r>
              <a:rPr lang="en-US" sz="2100">
                <a:solidFill>
                  <a:srgbClr val="021828"/>
                </a:solidFill>
                <a:latin typeface="Aileron"/>
                <a:ea typeface="Aileron"/>
                <a:cs typeface="Aileron"/>
                <a:sym typeface="Aileron"/>
              </a:rPr>
              <a:t>-Tìm Y⁺</a:t>
            </a:r>
          </a:p>
          <a:p>
            <a:pPr algn="l">
              <a:lnSpc>
                <a:spcPts val="2940"/>
              </a:lnSpc>
            </a:pPr>
            <a:r>
              <a:rPr lang="en-US" sz="2100">
                <a:solidFill>
                  <a:srgbClr val="021828"/>
                </a:solidFill>
                <a:latin typeface="Aileron"/>
                <a:ea typeface="Aileron"/>
                <a:cs typeface="Aileron"/>
                <a:sym typeface="Aileron"/>
              </a:rPr>
              <a:t>Y⁺ = {C, G}⁺</a:t>
            </a:r>
          </a:p>
          <a:p>
            <a:pPr algn="l">
              <a:lnSpc>
                <a:spcPts val="2940"/>
              </a:lnSpc>
            </a:pPr>
            <a:r>
              <a:rPr lang="en-US" sz="2100">
                <a:solidFill>
                  <a:srgbClr val="021828"/>
                </a:solidFill>
                <a:latin typeface="Aileron"/>
                <a:ea typeface="Aileron"/>
                <a:cs typeface="Aileron"/>
                <a:sym typeface="Aileron"/>
              </a:rPr>
              <a:t> Y₀ = G</a:t>
            </a:r>
          </a:p>
          <a:p>
            <a:pPr algn="l">
              <a:lnSpc>
                <a:spcPts val="2940"/>
              </a:lnSpc>
            </a:pPr>
            <a:r>
              <a:rPr lang="en-US" sz="2100">
                <a:solidFill>
                  <a:srgbClr val="021828"/>
                </a:solidFill>
                <a:latin typeface="Aileron"/>
                <a:ea typeface="Aileron"/>
                <a:cs typeface="Aileron"/>
                <a:sym typeface="Aileron"/>
              </a:rPr>
              <a:t>Xét AB → C: không thỏa mãn </a:t>
            </a:r>
          </a:p>
          <a:p>
            <a:pPr algn="l">
              <a:lnSpc>
                <a:spcPts val="2940"/>
              </a:lnSpc>
            </a:pPr>
            <a:r>
              <a:rPr lang="en-US" sz="2100">
                <a:solidFill>
                  <a:srgbClr val="021828"/>
                </a:solidFill>
                <a:latin typeface="Aileron"/>
                <a:ea typeface="Aileron"/>
                <a:cs typeface="Aileron"/>
                <a:sym typeface="Aileron"/>
              </a:rPr>
              <a:t>Xét C → A thỏa mãn nên Y₁ = CG ∪ A = ACG</a:t>
            </a:r>
          </a:p>
          <a:p>
            <a:pPr algn="l">
              <a:lnSpc>
                <a:spcPts val="2940"/>
              </a:lnSpc>
            </a:pPr>
            <a:r>
              <a:rPr lang="en-US" sz="2100">
                <a:solidFill>
                  <a:srgbClr val="021828"/>
                </a:solidFill>
                <a:latin typeface="Aileron"/>
                <a:ea typeface="Aileron"/>
                <a:cs typeface="Aileron"/>
                <a:sym typeface="Aileron"/>
              </a:rPr>
              <a:t>Xét BC → D: không thỏa mãn</a:t>
            </a:r>
          </a:p>
          <a:p>
            <a:pPr algn="l">
              <a:lnSpc>
                <a:spcPts val="2940"/>
              </a:lnSpc>
            </a:pPr>
            <a:r>
              <a:rPr lang="en-US" sz="2100">
                <a:solidFill>
                  <a:srgbClr val="021828"/>
                </a:solidFill>
                <a:latin typeface="Aileron"/>
                <a:ea typeface="Aileron"/>
                <a:cs typeface="Aileron"/>
                <a:sym typeface="Aileron"/>
              </a:rPr>
              <a:t>Xét ACD → B: không thỏa mãn</a:t>
            </a:r>
          </a:p>
          <a:p>
            <a:pPr algn="l">
              <a:lnSpc>
                <a:spcPts val="2940"/>
              </a:lnSpc>
            </a:pPr>
            <a:r>
              <a:rPr lang="en-US" sz="2100">
                <a:solidFill>
                  <a:srgbClr val="021828"/>
                </a:solidFill>
                <a:latin typeface="Aileron"/>
                <a:ea typeface="Aileron"/>
                <a:cs typeface="Aileron"/>
                <a:sym typeface="Aileron"/>
              </a:rPr>
              <a:t>Xét D → EG: không thỏa mãn </a:t>
            </a:r>
          </a:p>
          <a:p>
            <a:pPr algn="l">
              <a:lnSpc>
                <a:spcPts val="2940"/>
              </a:lnSpc>
            </a:pPr>
            <a:r>
              <a:rPr lang="en-US" sz="2100">
                <a:solidFill>
                  <a:srgbClr val="021828"/>
                </a:solidFill>
                <a:latin typeface="Aileron"/>
                <a:ea typeface="Aileron"/>
                <a:cs typeface="Aileron"/>
                <a:sym typeface="Aileron"/>
              </a:rPr>
              <a:t>Xét BE → C: không thỏa</a:t>
            </a:r>
          </a:p>
          <a:p>
            <a:pPr algn="l">
              <a:lnSpc>
                <a:spcPts val="2940"/>
              </a:lnSpc>
            </a:pPr>
            <a:r>
              <a:rPr lang="en-US" sz="2100">
                <a:solidFill>
                  <a:srgbClr val="021828"/>
                </a:solidFill>
                <a:latin typeface="Aileron"/>
                <a:ea typeface="Aileron"/>
                <a:cs typeface="Aileron"/>
                <a:sym typeface="Aileron"/>
              </a:rPr>
              <a:t>Xét CG → BD thỏa mãn nên Y₂ = ACG ∪ BD = ABCDG</a:t>
            </a:r>
          </a:p>
          <a:p>
            <a:pPr algn="l">
              <a:lnSpc>
                <a:spcPts val="2940"/>
              </a:lnSpc>
            </a:pPr>
            <a:r>
              <a:rPr lang="en-US" sz="2100">
                <a:solidFill>
                  <a:srgbClr val="021828"/>
                </a:solidFill>
                <a:latin typeface="Aileron"/>
                <a:ea typeface="Aileron"/>
                <a:cs typeface="Aileron"/>
                <a:sym typeface="Aileron"/>
              </a:rPr>
              <a:t>Xét CE → AG: không thỏa mãn</a:t>
            </a:r>
          </a:p>
          <a:p>
            <a:pPr algn="l">
              <a:lnSpc>
                <a:spcPts val="2940"/>
              </a:lnSpc>
              <a:spcBef>
                <a:spcPct val="0"/>
              </a:spcBef>
            </a:pPr>
            <a:r>
              <a:rPr lang="en-US" sz="2100">
                <a:solidFill>
                  <a:srgbClr val="021828"/>
                </a:solidFill>
                <a:latin typeface="Aileron"/>
                <a:ea typeface="Aileron"/>
                <a:cs typeface="Aileron"/>
                <a:sym typeface="Aileron"/>
              </a:rPr>
              <a:t>Lặp lạ</a:t>
            </a:r>
            <a:r>
              <a:rPr lang="en-US" sz="2100">
                <a:solidFill>
                  <a:srgbClr val="021828"/>
                </a:solidFill>
                <a:latin typeface="Aileron"/>
                <a:ea typeface="Aileron"/>
                <a:cs typeface="Aileron"/>
                <a:sym typeface="Aileron"/>
              </a:rPr>
              <a:t>i lần 2</a:t>
            </a:r>
          </a:p>
          <a:p>
            <a:pPr algn="l">
              <a:lnSpc>
                <a:spcPts val="2940"/>
              </a:lnSpc>
              <a:spcBef>
                <a:spcPct val="0"/>
              </a:spcBef>
            </a:pPr>
            <a:r>
              <a:rPr lang="en-US" sz="2100">
                <a:solidFill>
                  <a:srgbClr val="021828"/>
                </a:solidFill>
                <a:latin typeface="Aileron"/>
                <a:ea typeface="Aileron"/>
                <a:cs typeface="Aileron"/>
                <a:sym typeface="Aileron"/>
              </a:rPr>
              <a:t>Xét AB → C: đã thỏa mãn</a:t>
            </a:r>
          </a:p>
          <a:p>
            <a:pPr algn="l">
              <a:lnSpc>
                <a:spcPts val="2940"/>
              </a:lnSpc>
              <a:spcBef>
                <a:spcPct val="0"/>
              </a:spcBef>
            </a:pPr>
            <a:r>
              <a:rPr lang="en-US" sz="2100">
                <a:solidFill>
                  <a:srgbClr val="021828"/>
                </a:solidFill>
                <a:latin typeface="Aileron"/>
                <a:ea typeface="Aileron"/>
                <a:cs typeface="Aileron"/>
                <a:sym typeface="Aileron"/>
              </a:rPr>
              <a:t>Xét C → A: đã thỏa mãn</a:t>
            </a:r>
          </a:p>
          <a:p>
            <a:pPr algn="l">
              <a:lnSpc>
                <a:spcPts val="2940"/>
              </a:lnSpc>
              <a:spcBef>
                <a:spcPct val="0"/>
              </a:spcBef>
            </a:pPr>
            <a:r>
              <a:rPr lang="en-US" sz="2100">
                <a:solidFill>
                  <a:srgbClr val="021828"/>
                </a:solidFill>
                <a:latin typeface="Aileron"/>
                <a:ea typeface="Aileron"/>
                <a:cs typeface="Aileron"/>
                <a:sym typeface="Aileron"/>
              </a:rPr>
              <a:t>Xét BC → D: đã thỏa mãn</a:t>
            </a:r>
          </a:p>
          <a:p>
            <a:pPr algn="l">
              <a:lnSpc>
                <a:spcPts val="2940"/>
              </a:lnSpc>
              <a:spcBef>
                <a:spcPct val="0"/>
              </a:spcBef>
            </a:pPr>
            <a:r>
              <a:rPr lang="en-US" sz="2100">
                <a:solidFill>
                  <a:srgbClr val="021828"/>
                </a:solidFill>
                <a:latin typeface="Aileron"/>
                <a:ea typeface="Aileron"/>
                <a:cs typeface="Aileron"/>
                <a:sym typeface="Aileron"/>
              </a:rPr>
              <a:t>Xét ACD → B: đã thỏa mãn</a:t>
            </a:r>
          </a:p>
          <a:p>
            <a:pPr algn="l">
              <a:lnSpc>
                <a:spcPts val="2940"/>
              </a:lnSpc>
              <a:spcBef>
                <a:spcPct val="0"/>
              </a:spcBef>
            </a:pPr>
            <a:r>
              <a:rPr lang="en-US" sz="2100">
                <a:solidFill>
                  <a:srgbClr val="021828"/>
                </a:solidFill>
                <a:latin typeface="Aileron"/>
                <a:ea typeface="Aileron"/>
                <a:cs typeface="Aileron"/>
                <a:sym typeface="Aileron"/>
              </a:rPr>
              <a:t>Xét D → EG thỏa mãn nên Y₃ = ABCDG ∪ EG = ABCDEG</a:t>
            </a:r>
          </a:p>
          <a:p>
            <a:pPr algn="l">
              <a:lnSpc>
                <a:spcPts val="2940"/>
              </a:lnSpc>
              <a:spcBef>
                <a:spcPct val="0"/>
              </a:spcBef>
            </a:pPr>
            <a:r>
              <a:rPr lang="en-US" sz="2100">
                <a:solidFill>
                  <a:srgbClr val="021828"/>
                </a:solidFill>
                <a:latin typeface="Aileron"/>
                <a:ea typeface="Aileron"/>
                <a:cs typeface="Aileron"/>
                <a:sym typeface="Aileron"/>
              </a:rPr>
              <a:t>Xét BE → C: đã thỏa mãn</a:t>
            </a:r>
          </a:p>
          <a:p>
            <a:pPr algn="l">
              <a:lnSpc>
                <a:spcPts val="2940"/>
              </a:lnSpc>
              <a:spcBef>
                <a:spcPct val="0"/>
              </a:spcBef>
            </a:pPr>
            <a:r>
              <a:rPr lang="en-US" sz="2100">
                <a:solidFill>
                  <a:srgbClr val="021828"/>
                </a:solidFill>
                <a:latin typeface="Aileron"/>
                <a:ea typeface="Aileron"/>
                <a:cs typeface="Aileron"/>
                <a:sym typeface="Aileron"/>
              </a:rPr>
              <a:t>Xét CG → BD: đã thỏa mãn</a:t>
            </a:r>
          </a:p>
          <a:p>
            <a:pPr algn="l">
              <a:lnSpc>
                <a:spcPts val="2940"/>
              </a:lnSpc>
              <a:spcBef>
                <a:spcPct val="0"/>
              </a:spcBef>
            </a:pPr>
            <a:r>
              <a:rPr lang="en-US" sz="2100">
                <a:solidFill>
                  <a:srgbClr val="021828"/>
                </a:solidFill>
                <a:latin typeface="Aileron"/>
                <a:ea typeface="Aileron"/>
                <a:cs typeface="Aileron"/>
                <a:sym typeface="Aileron"/>
              </a:rPr>
              <a:t>Xét CE → AG: đã thỏa mãn</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 Vậy Y⁺ = {C, G}⁺ = {A, B, C, D, E, G}</a:t>
            </a:r>
          </a:p>
          <a:p>
            <a:pPr algn="l">
              <a:lnSpc>
                <a:spcPts val="294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9650" y="10287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 Câu 3/ cho lược đồ quan hệ Q và tập phụ thuộc hàm F </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7" id="7"/>
          <p:cNvSpPr txBox="true"/>
          <p:nvPr/>
        </p:nvSpPr>
        <p:spPr>
          <a:xfrm rot="0">
            <a:off x="598503" y="2704105"/>
            <a:ext cx="7774597" cy="6056899"/>
          </a:xfrm>
          <a:prstGeom prst="rect">
            <a:avLst/>
          </a:prstGeom>
        </p:spPr>
        <p:txBody>
          <a:bodyPr anchor="t" rtlCol="false" tIns="0" lIns="0" bIns="0" rIns="0">
            <a:spAutoFit/>
          </a:bodyPr>
          <a:lstStyle/>
          <a:p>
            <a:pPr algn="l">
              <a:lnSpc>
                <a:spcPts val="3730"/>
              </a:lnSpc>
              <a:spcBef>
                <a:spcPct val="0"/>
              </a:spcBef>
            </a:pPr>
            <a:r>
              <a:rPr lang="en-US" b="true" sz="2664">
                <a:solidFill>
                  <a:srgbClr val="000000"/>
                </a:solidFill>
                <a:latin typeface="Aileron Bold"/>
                <a:ea typeface="Aileron Bold"/>
                <a:cs typeface="Aileron Bold"/>
                <a:sym typeface="Aileron Bold"/>
              </a:rPr>
              <a:t>a) F={AB→E;AG→I;BE→I;E→G;GI→ H} chứ</a:t>
            </a:r>
            <a:r>
              <a:rPr lang="en-US" b="true" sz="2664">
                <a:solidFill>
                  <a:srgbClr val="000000"/>
                </a:solidFill>
                <a:latin typeface="Aileron Bold"/>
                <a:ea typeface="Aileron Bold"/>
                <a:cs typeface="Aileron Bold"/>
                <a:sym typeface="Aileron Bold"/>
              </a:rPr>
              <a:t>ng minh rằng AB → GH. </a:t>
            </a:r>
          </a:p>
          <a:p>
            <a:pPr algn="l">
              <a:lnSpc>
                <a:spcPts val="3730"/>
              </a:lnSpc>
              <a:spcBef>
                <a:spcPct val="0"/>
              </a:spcBef>
            </a:pPr>
            <a:r>
              <a:rPr lang="en-US" sz="2664">
                <a:solidFill>
                  <a:srgbClr val="000000"/>
                </a:solidFill>
                <a:latin typeface="Aileron"/>
                <a:ea typeface="Aileron"/>
                <a:cs typeface="Aileron"/>
                <a:sym typeface="Aileron"/>
              </a:rPr>
              <a:t>Bước 1: AB → E (đề cho)(1)</a:t>
            </a:r>
          </a:p>
          <a:p>
            <a:pPr algn="l">
              <a:lnSpc>
                <a:spcPts val="3730"/>
              </a:lnSpc>
              <a:spcBef>
                <a:spcPct val="0"/>
              </a:spcBef>
            </a:pPr>
            <a:r>
              <a:rPr lang="en-US" sz="2664">
                <a:solidFill>
                  <a:srgbClr val="000000"/>
                </a:solidFill>
                <a:latin typeface="Aileron"/>
                <a:ea typeface="Aileron"/>
                <a:cs typeface="Aileron"/>
                <a:sym typeface="Aileron"/>
              </a:rPr>
              <a:t>Bước 2: E → G (đề cho)(2)</a:t>
            </a:r>
          </a:p>
          <a:p>
            <a:pPr algn="l">
              <a:lnSpc>
                <a:spcPts val="3730"/>
              </a:lnSpc>
              <a:spcBef>
                <a:spcPct val="0"/>
              </a:spcBef>
            </a:pPr>
            <a:r>
              <a:rPr lang="en-US" sz="2664">
                <a:solidFill>
                  <a:srgbClr val="000000"/>
                </a:solidFill>
                <a:latin typeface="Aileron"/>
                <a:ea typeface="Aileron"/>
                <a:cs typeface="Aileron"/>
                <a:sym typeface="Aileron"/>
              </a:rPr>
              <a:t>Từ (1) và (2) suy ra AB → G (theo Bắc cầu)</a:t>
            </a:r>
          </a:p>
          <a:p>
            <a:pPr algn="l">
              <a:lnSpc>
                <a:spcPts val="3730"/>
              </a:lnSpc>
              <a:spcBef>
                <a:spcPct val="0"/>
              </a:spcBef>
            </a:pPr>
            <a:r>
              <a:rPr lang="en-US" sz="2664">
                <a:solidFill>
                  <a:srgbClr val="000000"/>
                </a:solidFill>
                <a:latin typeface="Aileron"/>
                <a:ea typeface="Aileron"/>
                <a:cs typeface="Aileron"/>
                <a:sym typeface="Aileron"/>
              </a:rPr>
              <a:t>Bước 3: AB → G (từ bước 2)</a:t>
            </a:r>
          </a:p>
          <a:p>
            <a:pPr algn="l">
              <a:lnSpc>
                <a:spcPts val="3730"/>
              </a:lnSpc>
              <a:spcBef>
                <a:spcPct val="0"/>
              </a:spcBef>
            </a:pPr>
            <a:r>
              <a:rPr lang="en-US" sz="2664">
                <a:solidFill>
                  <a:srgbClr val="000000"/>
                </a:solidFill>
                <a:latin typeface="Aileron"/>
                <a:ea typeface="Aileron"/>
                <a:cs typeface="Aileron"/>
                <a:sym typeface="Aileron"/>
              </a:rPr>
              <a:t>A có trong AB và AG→I suy ra AB → I (Theo Bổ sung)</a:t>
            </a:r>
          </a:p>
          <a:p>
            <a:pPr algn="l">
              <a:lnSpc>
                <a:spcPts val="3730"/>
              </a:lnSpc>
              <a:spcBef>
                <a:spcPct val="0"/>
              </a:spcBef>
            </a:pPr>
            <a:r>
              <a:rPr lang="en-US" sz="2664">
                <a:solidFill>
                  <a:srgbClr val="000000"/>
                </a:solidFill>
                <a:latin typeface="Aileron"/>
                <a:ea typeface="Aileron"/>
                <a:cs typeface="Aileron"/>
                <a:sym typeface="Aileron"/>
              </a:rPr>
              <a:t>Bước 4: AB → G và AB → I ⇒ AB → GI (Theo Hợp)</a:t>
            </a:r>
          </a:p>
          <a:p>
            <a:pPr algn="l">
              <a:lnSpc>
                <a:spcPts val="3730"/>
              </a:lnSpc>
              <a:spcBef>
                <a:spcPct val="0"/>
              </a:spcBef>
            </a:pPr>
            <a:r>
              <a:rPr lang="en-US" sz="2664">
                <a:solidFill>
                  <a:srgbClr val="000000"/>
                </a:solidFill>
                <a:latin typeface="Aileron"/>
                <a:ea typeface="Aileron"/>
                <a:cs typeface="Aileron"/>
                <a:sym typeface="Aileron"/>
              </a:rPr>
              <a:t>Bước 5: AB → GI và GI → H ⇒ AB → H (Theo Bắc cầu)</a:t>
            </a:r>
          </a:p>
          <a:p>
            <a:pPr algn="l">
              <a:lnSpc>
                <a:spcPts val="3730"/>
              </a:lnSpc>
              <a:spcBef>
                <a:spcPct val="0"/>
              </a:spcBef>
            </a:pPr>
            <a:r>
              <a:rPr lang="en-US" sz="2664">
                <a:solidFill>
                  <a:srgbClr val="000000"/>
                </a:solidFill>
                <a:latin typeface="Aileron"/>
                <a:ea typeface="Aileron"/>
                <a:cs typeface="Aileron"/>
                <a:sym typeface="Aileron"/>
              </a:rPr>
              <a:t>Bước 6: AB → G và AB → H ⇒ AB → GH (Theo Hợp)</a:t>
            </a:r>
          </a:p>
          <a:p>
            <a:pPr algn="l">
              <a:lnSpc>
                <a:spcPts val="3730"/>
              </a:lnSpc>
              <a:spcBef>
                <a:spcPct val="0"/>
              </a:spcBef>
            </a:pPr>
          </a:p>
        </p:txBody>
      </p:sp>
      <p:sp>
        <p:nvSpPr>
          <p:cNvPr name="TextBox 8" id="8"/>
          <p:cNvSpPr txBox="true"/>
          <p:nvPr/>
        </p:nvSpPr>
        <p:spPr>
          <a:xfrm rot="0">
            <a:off x="9416507" y="2352801"/>
            <a:ext cx="8149525" cy="8227329"/>
          </a:xfrm>
          <a:prstGeom prst="rect">
            <a:avLst/>
          </a:prstGeom>
        </p:spPr>
        <p:txBody>
          <a:bodyPr anchor="t" rtlCol="false" tIns="0" lIns="0" bIns="0" rIns="0">
            <a:spAutoFit/>
          </a:bodyPr>
          <a:lstStyle/>
          <a:p>
            <a:pPr algn="l">
              <a:lnSpc>
                <a:spcPts val="3870"/>
              </a:lnSpc>
              <a:spcBef>
                <a:spcPct val="0"/>
              </a:spcBef>
            </a:pPr>
            <a:r>
              <a:rPr lang="en-US" b="true" sz="2764">
                <a:solidFill>
                  <a:srgbClr val="000000"/>
                </a:solidFill>
                <a:latin typeface="Aileron Bold"/>
                <a:ea typeface="Aileron Bold"/>
                <a:cs typeface="Aileron Bold"/>
                <a:sym typeface="Aileron Bold"/>
              </a:rPr>
              <a:t>b) F={AB→C;B→D;CD→E;CE→GH;G→A</a:t>
            </a:r>
            <a:r>
              <a:rPr lang="en-US" b="true" sz="2764">
                <a:solidFill>
                  <a:srgbClr val="000000"/>
                </a:solidFill>
                <a:latin typeface="Aileron Bold"/>
                <a:ea typeface="Aileron Bold"/>
                <a:cs typeface="Aileron Bold"/>
                <a:sym typeface="Aileron Bold"/>
              </a:rPr>
              <a:t>} chứ</a:t>
            </a:r>
            <a:r>
              <a:rPr lang="en-US" b="true" sz="2764">
                <a:solidFill>
                  <a:srgbClr val="000000"/>
                </a:solidFill>
                <a:latin typeface="Aileron Bold"/>
                <a:ea typeface="Aileron Bold"/>
                <a:cs typeface="Aileron Bold"/>
                <a:sym typeface="Aileron Bold"/>
              </a:rPr>
              <a:t>ng minh rằng AB → E; AB → G</a:t>
            </a:r>
          </a:p>
          <a:p>
            <a:pPr algn="l">
              <a:lnSpc>
                <a:spcPts val="3870"/>
              </a:lnSpc>
              <a:spcBef>
                <a:spcPct val="0"/>
              </a:spcBef>
            </a:pPr>
            <a:r>
              <a:rPr lang="en-US" sz="2764">
                <a:solidFill>
                  <a:srgbClr val="000000"/>
                </a:solidFill>
                <a:latin typeface="Aileron"/>
                <a:ea typeface="Aileron"/>
                <a:cs typeface="Aileron"/>
                <a:sym typeface="Aileron"/>
              </a:rPr>
              <a:t>1.Chứng minh AB → E</a:t>
            </a:r>
          </a:p>
          <a:p>
            <a:pPr algn="l">
              <a:lnSpc>
                <a:spcPts val="3870"/>
              </a:lnSpc>
              <a:spcBef>
                <a:spcPct val="0"/>
              </a:spcBef>
            </a:pPr>
            <a:r>
              <a:rPr lang="en-US" sz="2764">
                <a:solidFill>
                  <a:srgbClr val="000000"/>
                </a:solidFill>
                <a:latin typeface="Aileron"/>
                <a:ea typeface="Aileron"/>
                <a:cs typeface="Aileron"/>
                <a:sym typeface="Aileron"/>
              </a:rPr>
              <a:t>Bước 1: AB → C (đề cho)(1)</a:t>
            </a:r>
          </a:p>
          <a:p>
            <a:pPr algn="l">
              <a:lnSpc>
                <a:spcPts val="3870"/>
              </a:lnSpc>
              <a:spcBef>
                <a:spcPct val="0"/>
              </a:spcBef>
            </a:pPr>
            <a:r>
              <a:rPr lang="en-US" sz="2764">
                <a:solidFill>
                  <a:srgbClr val="000000"/>
                </a:solidFill>
                <a:latin typeface="Aileron"/>
                <a:ea typeface="Aileron"/>
                <a:cs typeface="Aileron"/>
                <a:sym typeface="Aileron"/>
              </a:rPr>
              <a:t>Bước 2: B → D (đề cho)(2)</a:t>
            </a:r>
          </a:p>
          <a:p>
            <a:pPr algn="l">
              <a:lnSpc>
                <a:spcPts val="3870"/>
              </a:lnSpc>
              <a:spcBef>
                <a:spcPct val="0"/>
              </a:spcBef>
            </a:pPr>
            <a:r>
              <a:rPr lang="en-US" sz="2764">
                <a:solidFill>
                  <a:srgbClr val="000000"/>
                </a:solidFill>
                <a:latin typeface="Aileron"/>
                <a:ea typeface="Aileron"/>
                <a:cs typeface="Aileron"/>
                <a:sym typeface="Aileron"/>
              </a:rPr>
              <a:t>Từ (1) và (2) suy ra AB → CD (Theo Hợp)</a:t>
            </a:r>
          </a:p>
          <a:p>
            <a:pPr algn="l">
              <a:lnSpc>
                <a:spcPts val="3870"/>
              </a:lnSpc>
              <a:spcBef>
                <a:spcPct val="0"/>
              </a:spcBef>
            </a:pPr>
            <a:r>
              <a:rPr lang="en-US" sz="2764">
                <a:solidFill>
                  <a:srgbClr val="000000"/>
                </a:solidFill>
                <a:latin typeface="Aileron"/>
                <a:ea typeface="Aileron"/>
                <a:cs typeface="Aileron"/>
                <a:sym typeface="Aileron"/>
              </a:rPr>
              <a:t>Bước 3: AB → CD và CD → E suy ra AB → E (Theo Bắc cầu)</a:t>
            </a:r>
          </a:p>
          <a:p>
            <a:pPr algn="l">
              <a:lnSpc>
                <a:spcPts val="3870"/>
              </a:lnSpc>
              <a:spcBef>
                <a:spcPct val="0"/>
              </a:spcBef>
            </a:pPr>
            <a:r>
              <a:rPr lang="en-US" sz="2764">
                <a:solidFill>
                  <a:srgbClr val="000000"/>
                </a:solidFill>
                <a:latin typeface="Aileron"/>
                <a:ea typeface="Aileron"/>
                <a:cs typeface="Aileron"/>
                <a:sym typeface="Aileron"/>
              </a:rPr>
              <a:t>2. Chứng minh AB → G</a:t>
            </a:r>
          </a:p>
          <a:p>
            <a:pPr algn="l">
              <a:lnSpc>
                <a:spcPts val="3870"/>
              </a:lnSpc>
              <a:spcBef>
                <a:spcPct val="0"/>
              </a:spcBef>
            </a:pPr>
            <a:r>
              <a:rPr lang="en-US" sz="2764">
                <a:solidFill>
                  <a:srgbClr val="000000"/>
                </a:solidFill>
                <a:latin typeface="Aileron"/>
                <a:ea typeface="Aileron"/>
                <a:cs typeface="Aileron"/>
                <a:sym typeface="Aileron"/>
              </a:rPr>
              <a:t>Bước 1: AB → C (đề cho)</a:t>
            </a:r>
          </a:p>
          <a:p>
            <a:pPr algn="l">
              <a:lnSpc>
                <a:spcPts val="3870"/>
              </a:lnSpc>
              <a:spcBef>
                <a:spcPct val="0"/>
              </a:spcBef>
            </a:pPr>
            <a:r>
              <a:rPr lang="en-US" sz="2764">
                <a:solidFill>
                  <a:srgbClr val="000000"/>
                </a:solidFill>
                <a:latin typeface="Aileron"/>
                <a:ea typeface="Aileron"/>
                <a:cs typeface="Aileron"/>
                <a:sym typeface="Aileron"/>
              </a:rPr>
              <a:t>Bước 2: AB → E (vừa chứng minh ở trên)</a:t>
            </a:r>
          </a:p>
          <a:p>
            <a:pPr algn="l">
              <a:lnSpc>
                <a:spcPts val="3870"/>
              </a:lnSpc>
              <a:spcBef>
                <a:spcPct val="0"/>
              </a:spcBef>
            </a:pPr>
            <a:r>
              <a:rPr lang="en-US" sz="2764">
                <a:solidFill>
                  <a:srgbClr val="000000"/>
                </a:solidFill>
                <a:latin typeface="Aileron"/>
                <a:ea typeface="Aileron"/>
                <a:cs typeface="Aileron"/>
                <a:sym typeface="Aileron"/>
              </a:rPr>
              <a:t>Bước 3: AB → CE (Theo Hợp)</a:t>
            </a:r>
          </a:p>
          <a:p>
            <a:pPr algn="l">
              <a:lnSpc>
                <a:spcPts val="3870"/>
              </a:lnSpc>
              <a:spcBef>
                <a:spcPct val="0"/>
              </a:spcBef>
            </a:pPr>
            <a:r>
              <a:rPr lang="en-US" sz="2764">
                <a:solidFill>
                  <a:srgbClr val="000000"/>
                </a:solidFill>
                <a:latin typeface="Aileron"/>
                <a:ea typeface="Aileron"/>
                <a:cs typeface="Aileron"/>
                <a:sym typeface="Aileron"/>
              </a:rPr>
              <a:t>Bước 4: AB → CE và CE → GH suy ra AB → GH (Theo Bắc cầu)</a:t>
            </a:r>
          </a:p>
          <a:p>
            <a:pPr algn="l">
              <a:lnSpc>
                <a:spcPts val="3870"/>
              </a:lnSpc>
              <a:spcBef>
                <a:spcPct val="0"/>
              </a:spcBef>
            </a:pPr>
            <a:r>
              <a:rPr lang="en-US" sz="2764">
                <a:solidFill>
                  <a:srgbClr val="000000"/>
                </a:solidFill>
                <a:latin typeface="Aileron"/>
                <a:ea typeface="Aileron"/>
                <a:cs typeface="Aileron"/>
                <a:sym typeface="Aileron"/>
              </a:rPr>
              <a:t>Bước 5: AB → GH suy ra AB → G (Theo Tách)</a:t>
            </a:r>
          </a:p>
          <a:p>
            <a:pPr algn="l">
              <a:lnSpc>
                <a:spcPts val="3870"/>
              </a:lnSpc>
              <a:spcBef>
                <a:spcPct val="0"/>
              </a:spcBef>
            </a:pP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176776" y="1234695"/>
            <a:ext cx="3621363" cy="1137961"/>
          </a:xfrm>
          <a:prstGeom prst="rect">
            <a:avLst/>
          </a:prstGeom>
        </p:spPr>
        <p:txBody>
          <a:bodyPr anchor="t" rtlCol="false" tIns="0" lIns="0" bIns="0" rIns="0">
            <a:spAutoFit/>
          </a:bodyPr>
          <a:lstStyle/>
          <a:p>
            <a:pPr algn="ctr">
              <a:lnSpc>
                <a:spcPts val="4341"/>
              </a:lnSpc>
            </a:pPr>
            <a:r>
              <a:rPr lang="en-US" sz="3101" b="true">
                <a:solidFill>
                  <a:srgbClr val="000000"/>
                </a:solidFill>
                <a:latin typeface="Times New Roman Bold"/>
                <a:ea typeface="Times New Roman Bold"/>
                <a:cs typeface="Times New Roman Bold"/>
                <a:sym typeface="Times New Roman Bold"/>
              </a:rPr>
              <a:t>Câu 4/  Cho quan hệ r</a:t>
            </a:r>
          </a:p>
          <a:p>
            <a:pPr algn="ctr">
              <a:lnSpc>
                <a:spcPts val="4341"/>
              </a:lnSpc>
              <a:spcBef>
                <a:spcPct val="0"/>
              </a:spcBef>
            </a:pPr>
          </a:p>
        </p:txBody>
      </p:sp>
      <p:sp>
        <p:nvSpPr>
          <p:cNvPr name="Freeform 11" id="11"/>
          <p:cNvSpPr/>
          <p:nvPr/>
        </p:nvSpPr>
        <p:spPr>
          <a:xfrm flipH="false" flipV="false" rot="0">
            <a:off x="4040819" y="2195826"/>
            <a:ext cx="3307619" cy="2933399"/>
          </a:xfrm>
          <a:custGeom>
            <a:avLst/>
            <a:gdLst/>
            <a:ahLst/>
            <a:cxnLst/>
            <a:rect r="r" b="b" t="t" l="l"/>
            <a:pathLst>
              <a:path h="2933399" w="3307619">
                <a:moveTo>
                  <a:pt x="0" y="0"/>
                </a:moveTo>
                <a:lnTo>
                  <a:pt x="3307618" y="0"/>
                </a:lnTo>
                <a:lnTo>
                  <a:pt x="3307618" y="2933399"/>
                </a:lnTo>
                <a:lnTo>
                  <a:pt x="0" y="2933399"/>
                </a:lnTo>
                <a:lnTo>
                  <a:pt x="0" y="0"/>
                </a:lnTo>
                <a:close/>
              </a:path>
            </a:pathLst>
          </a:custGeom>
          <a:blipFill>
            <a:blip r:embed="rId6"/>
            <a:stretch>
              <a:fillRect l="0" t="0" r="0" b="0"/>
            </a:stretch>
          </a:blipFill>
        </p:spPr>
      </p:sp>
      <p:grpSp>
        <p:nvGrpSpPr>
          <p:cNvPr name="Group 12" id="12"/>
          <p:cNvGrpSpPr/>
          <p:nvPr/>
        </p:nvGrpSpPr>
        <p:grpSpPr>
          <a:xfrm rot="0">
            <a:off x="9915992" y="7762748"/>
            <a:ext cx="5329284" cy="569517"/>
            <a:chOff x="0" y="0"/>
            <a:chExt cx="1403597" cy="149996"/>
          </a:xfrm>
        </p:grpSpPr>
        <p:sp>
          <p:nvSpPr>
            <p:cNvPr name="Freeform 13" id="13"/>
            <p:cNvSpPr/>
            <p:nvPr/>
          </p:nvSpPr>
          <p:spPr>
            <a:xfrm flipH="false" flipV="false" rot="0">
              <a:off x="0" y="0"/>
              <a:ext cx="1403597" cy="149996"/>
            </a:xfrm>
            <a:custGeom>
              <a:avLst/>
              <a:gdLst/>
              <a:ahLst/>
              <a:cxnLst/>
              <a:rect r="r" b="b" t="t" l="l"/>
              <a:pathLst>
                <a:path h="149996" w="1403597">
                  <a:moveTo>
                    <a:pt x="74088" y="0"/>
                  </a:moveTo>
                  <a:lnTo>
                    <a:pt x="1329509" y="0"/>
                  </a:lnTo>
                  <a:cubicBezTo>
                    <a:pt x="1349159" y="0"/>
                    <a:pt x="1368003" y="7806"/>
                    <a:pt x="1381898" y="21700"/>
                  </a:cubicBezTo>
                  <a:cubicBezTo>
                    <a:pt x="1395792" y="35594"/>
                    <a:pt x="1403597" y="54439"/>
                    <a:pt x="1403597" y="74088"/>
                  </a:cubicBezTo>
                  <a:lnTo>
                    <a:pt x="1403597" y="75908"/>
                  </a:lnTo>
                  <a:cubicBezTo>
                    <a:pt x="1403597" y="95557"/>
                    <a:pt x="1395792" y="114402"/>
                    <a:pt x="1381898" y="128296"/>
                  </a:cubicBezTo>
                  <a:cubicBezTo>
                    <a:pt x="1368003" y="142190"/>
                    <a:pt x="1349159" y="149996"/>
                    <a:pt x="1329509" y="149996"/>
                  </a:cubicBezTo>
                  <a:lnTo>
                    <a:pt x="74088" y="149996"/>
                  </a:lnTo>
                  <a:cubicBezTo>
                    <a:pt x="54439" y="149996"/>
                    <a:pt x="35594" y="142190"/>
                    <a:pt x="21700" y="128296"/>
                  </a:cubicBezTo>
                  <a:cubicBezTo>
                    <a:pt x="7806" y="114402"/>
                    <a:pt x="0" y="95557"/>
                    <a:pt x="0" y="75908"/>
                  </a:cubicBezTo>
                  <a:lnTo>
                    <a:pt x="0" y="74088"/>
                  </a:lnTo>
                  <a:cubicBezTo>
                    <a:pt x="0" y="54439"/>
                    <a:pt x="7806" y="35594"/>
                    <a:pt x="21700" y="21700"/>
                  </a:cubicBezTo>
                  <a:cubicBezTo>
                    <a:pt x="35594" y="7806"/>
                    <a:pt x="54439" y="0"/>
                    <a:pt x="74088" y="0"/>
                  </a:cubicBezTo>
                  <a:close/>
                </a:path>
              </a:pathLst>
            </a:custGeom>
            <a:gradFill rotWithShape="true">
              <a:gsLst>
                <a:gs pos="0">
                  <a:srgbClr val="A6A6A6">
                    <a:alpha val="100000"/>
                  </a:srgbClr>
                </a:gs>
                <a:gs pos="100000">
                  <a:srgbClr val="FFFFFF">
                    <a:alpha val="100000"/>
                  </a:srgbClr>
                </a:gs>
              </a:gsLst>
              <a:lin ang="0"/>
            </a:gradFill>
          </p:spPr>
        </p:sp>
        <p:sp>
          <p:nvSpPr>
            <p:cNvPr name="TextBox 14" id="14"/>
            <p:cNvSpPr txBox="true"/>
            <p:nvPr/>
          </p:nvSpPr>
          <p:spPr>
            <a:xfrm>
              <a:off x="0" y="-85725"/>
              <a:ext cx="1403597" cy="235721"/>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6" id="16"/>
          <p:cNvSpPr txBox="true"/>
          <p:nvPr/>
        </p:nvSpPr>
        <p:spPr>
          <a:xfrm rot="0">
            <a:off x="10116347" y="971550"/>
            <a:ext cx="7931219" cy="8384169"/>
          </a:xfrm>
          <a:prstGeom prst="rect">
            <a:avLst/>
          </a:prstGeom>
        </p:spPr>
        <p:txBody>
          <a:bodyPr anchor="t" rtlCol="false" tIns="0" lIns="0" bIns="0" rIns="0">
            <a:spAutoFit/>
          </a:bodyPr>
          <a:lstStyle/>
          <a:p>
            <a:pPr algn="l">
              <a:lnSpc>
                <a:spcPts val="3030"/>
              </a:lnSpc>
            </a:pPr>
          </a:p>
          <a:p>
            <a:pPr algn="l">
              <a:lnSpc>
                <a:spcPts val="3030"/>
              </a:lnSpc>
            </a:pPr>
          </a:p>
          <a:p>
            <a:pPr algn="l">
              <a:lnSpc>
                <a:spcPts val="3030"/>
              </a:lnSpc>
            </a:pPr>
            <a:r>
              <a:rPr lang="en-US" sz="2164">
                <a:solidFill>
                  <a:srgbClr val="021828"/>
                </a:solidFill>
                <a:latin typeface="Aileron"/>
                <a:ea typeface="Aileron"/>
                <a:cs typeface="Aileron"/>
                <a:sym typeface="Aileron"/>
              </a:rPr>
              <a:t>Xét từng phụ thuộc:</a:t>
            </a:r>
          </a:p>
          <a:p>
            <a:pPr algn="l">
              <a:lnSpc>
                <a:spcPts val="3030"/>
              </a:lnSpc>
            </a:pPr>
          </a:p>
          <a:p>
            <a:pPr algn="l">
              <a:lnSpc>
                <a:spcPts val="3030"/>
              </a:lnSpc>
            </a:pPr>
            <a:r>
              <a:rPr lang="en-US" sz="2164">
                <a:solidFill>
                  <a:srgbClr val="021828"/>
                </a:solidFill>
                <a:latin typeface="Aileron"/>
                <a:ea typeface="Aileron"/>
                <a:cs typeface="Aileron"/>
                <a:sym typeface="Aileron"/>
              </a:rPr>
              <a:t> 1. A → B</a:t>
            </a:r>
          </a:p>
          <a:p>
            <a:pPr algn="l">
              <a:lnSpc>
                <a:spcPts val="3030"/>
              </a:lnSpc>
            </a:pPr>
            <a:r>
              <a:rPr lang="en-US" sz="2164">
                <a:solidFill>
                  <a:srgbClr val="021828"/>
                </a:solidFill>
                <a:latin typeface="Aileron"/>
                <a:ea typeface="Aileron"/>
                <a:cs typeface="Aileron"/>
                <a:sym typeface="Aileron"/>
              </a:rPr>
              <a:t> - Không thỏa vì t2[A]=t4[A]= y nhưng t2[B] ≠ t4[B] (x≠z) </a:t>
            </a:r>
          </a:p>
          <a:p>
            <a:pPr algn="l">
              <a:lnSpc>
                <a:spcPts val="3030"/>
              </a:lnSpc>
            </a:pPr>
            <a:r>
              <a:rPr lang="en-US" sz="2164">
                <a:solidFill>
                  <a:srgbClr val="021828"/>
                </a:solidFill>
                <a:latin typeface="Aileron"/>
                <a:ea typeface="Aileron"/>
                <a:cs typeface="Aileron"/>
                <a:sym typeface="Aileron"/>
              </a:rPr>
              <a:t> 2. A → C</a:t>
            </a:r>
          </a:p>
          <a:p>
            <a:pPr algn="l">
              <a:lnSpc>
                <a:spcPts val="3030"/>
              </a:lnSpc>
            </a:pPr>
            <a:r>
              <a:rPr lang="en-US" sz="2164">
                <a:solidFill>
                  <a:srgbClr val="021828"/>
                </a:solidFill>
                <a:latin typeface="Aileron"/>
                <a:ea typeface="Aileron"/>
                <a:cs typeface="Aileron"/>
                <a:sym typeface="Aileron"/>
              </a:rPr>
              <a:t>- Không thỏa vì t2[A]=t4[A]= y nhưng t2[C] ≠ t4[C] (z≠w) </a:t>
            </a:r>
          </a:p>
          <a:p>
            <a:pPr algn="l">
              <a:lnSpc>
                <a:spcPts val="3030"/>
              </a:lnSpc>
            </a:pPr>
            <a:r>
              <a:rPr lang="en-US" sz="2164">
                <a:solidFill>
                  <a:srgbClr val="021828"/>
                </a:solidFill>
                <a:latin typeface="Aileron"/>
                <a:ea typeface="Aileron"/>
                <a:cs typeface="Aileron"/>
                <a:sym typeface="Aileron"/>
              </a:rPr>
              <a:t> 3. B → A</a:t>
            </a:r>
          </a:p>
          <a:p>
            <a:pPr algn="l">
              <a:lnSpc>
                <a:spcPts val="3030"/>
              </a:lnSpc>
            </a:pPr>
            <a:r>
              <a:rPr lang="en-US" sz="2164">
                <a:solidFill>
                  <a:srgbClr val="021828"/>
                </a:solidFill>
                <a:latin typeface="Aileron"/>
                <a:ea typeface="Aileron"/>
                <a:cs typeface="Aileron"/>
                <a:sym typeface="Aileron"/>
              </a:rPr>
              <a:t>- Thỏa vì các giá trị B trong r khác nhau nên không có mâu thuẫn </a:t>
            </a:r>
          </a:p>
          <a:p>
            <a:pPr algn="l">
              <a:lnSpc>
                <a:spcPts val="3030"/>
              </a:lnSpc>
            </a:pPr>
            <a:r>
              <a:rPr lang="en-US" sz="2164">
                <a:solidFill>
                  <a:srgbClr val="021828"/>
                </a:solidFill>
                <a:latin typeface="Aileron"/>
                <a:ea typeface="Aileron"/>
                <a:cs typeface="Aileron"/>
                <a:sym typeface="Aileron"/>
              </a:rPr>
              <a:t> 4. C → D</a:t>
            </a:r>
          </a:p>
          <a:p>
            <a:pPr algn="l">
              <a:lnSpc>
                <a:spcPts val="3030"/>
              </a:lnSpc>
            </a:pPr>
            <a:r>
              <a:rPr lang="en-US" sz="2164">
                <a:solidFill>
                  <a:srgbClr val="021828"/>
                </a:solidFill>
                <a:latin typeface="Aileron"/>
                <a:ea typeface="Aileron"/>
                <a:cs typeface="Aileron"/>
                <a:sym typeface="Aileron"/>
              </a:rPr>
              <a:t>- Thỏa vì các giá trị C trong r khác nhau nên không có mâu thuẫn </a:t>
            </a:r>
          </a:p>
          <a:p>
            <a:pPr algn="l">
              <a:lnSpc>
                <a:spcPts val="3030"/>
              </a:lnSpc>
            </a:pPr>
            <a:r>
              <a:rPr lang="en-US" sz="2164">
                <a:solidFill>
                  <a:srgbClr val="021828"/>
                </a:solidFill>
                <a:latin typeface="Aileron"/>
                <a:ea typeface="Aileron"/>
                <a:cs typeface="Aileron"/>
                <a:sym typeface="Aileron"/>
              </a:rPr>
              <a:t> 5. D → C</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 </a:t>
            </a:r>
          </a:p>
          <a:p>
            <a:pPr algn="l">
              <a:lnSpc>
                <a:spcPts val="3030"/>
              </a:lnSpc>
            </a:pPr>
            <a:r>
              <a:rPr lang="en-US" sz="2164">
                <a:solidFill>
                  <a:srgbClr val="021828"/>
                </a:solidFill>
                <a:latin typeface="Aileron"/>
                <a:ea typeface="Aileron"/>
                <a:cs typeface="Aileron"/>
                <a:sym typeface="Aileron"/>
              </a:rPr>
              <a:t> 6. D → A</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a:t>
            </a:r>
          </a:p>
          <a:p>
            <a:pPr algn="l">
              <a:lnSpc>
                <a:spcPts val="3030"/>
              </a:lnSpc>
            </a:pPr>
            <a:r>
              <a:rPr lang="en-US" sz="2164">
                <a:solidFill>
                  <a:srgbClr val="021828"/>
                </a:solidFill>
                <a:latin typeface="Aileron"/>
                <a:ea typeface="Aileron"/>
                <a:cs typeface="Aileron"/>
                <a:sym typeface="Aileron"/>
              </a:rPr>
              <a:t> </a:t>
            </a:r>
          </a:p>
          <a:p>
            <a:pPr algn="l">
              <a:lnSpc>
                <a:spcPts val="3030"/>
              </a:lnSpc>
            </a:pPr>
            <a:r>
              <a:rPr lang="en-US" sz="2164" b="true">
                <a:solidFill>
                  <a:srgbClr val="021828"/>
                </a:solidFill>
                <a:latin typeface="Aileron Bold"/>
                <a:ea typeface="Aileron Bold"/>
                <a:cs typeface="Aileron Bold"/>
                <a:sym typeface="Aileron Bold"/>
              </a:rPr>
              <a:t>Vậy các PTH không thỏa: A → B, A → C</a:t>
            </a:r>
          </a:p>
          <a:p>
            <a:pPr algn="l">
              <a:lnSpc>
                <a:spcPts val="3030"/>
              </a:lnSpc>
            </a:pPr>
          </a:p>
          <a:p>
            <a:pPr algn="l">
              <a:lnSpc>
                <a:spcPts val="3030"/>
              </a:lnSpc>
              <a:spcBef>
                <a:spcPct val="0"/>
              </a:spcBef>
            </a:pPr>
          </a:p>
          <a:p>
            <a:pPr algn="l">
              <a:lnSpc>
                <a:spcPts val="3030"/>
              </a:lnSpc>
              <a:spcBef>
                <a:spcPct val="0"/>
              </a:spcBef>
            </a:pPr>
          </a:p>
        </p:txBody>
      </p:sp>
      <p:sp>
        <p:nvSpPr>
          <p:cNvPr name="TextBox 17" id="17"/>
          <p:cNvSpPr txBox="true"/>
          <p:nvPr/>
        </p:nvSpPr>
        <p:spPr>
          <a:xfrm rot="0">
            <a:off x="10957994" y="1171397"/>
            <a:ext cx="6247924" cy="436878"/>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imes New Roman"/>
                <a:ea typeface="Times New Roman"/>
                <a:cs typeface="Times New Roman"/>
                <a:sym typeface="Times New Roman"/>
              </a:rPr>
              <a:t>Giải</a:t>
            </a:r>
          </a:p>
        </p:txBody>
      </p:sp>
      <p:sp>
        <p:nvSpPr>
          <p:cNvPr name="TextBox 18" id="18"/>
          <p:cNvSpPr txBox="true"/>
          <p:nvPr/>
        </p:nvSpPr>
        <p:spPr>
          <a:xfrm rot="0">
            <a:off x="2021381" y="5547382"/>
            <a:ext cx="7346493" cy="1506477"/>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Aileron Bold"/>
                <a:ea typeface="Aileron Bold"/>
                <a:cs typeface="Aileron Bold"/>
                <a:sym typeface="Aileron Bold"/>
              </a:rPr>
              <a:t>Trong các phụ thu</a:t>
            </a:r>
            <a:r>
              <a:rPr lang="en-US" b="true" sz="2189">
                <a:solidFill>
                  <a:srgbClr val="000000"/>
                </a:solidFill>
                <a:latin typeface="Aileron Bold"/>
                <a:ea typeface="Aileron Bold"/>
                <a:cs typeface="Aileron Bold"/>
                <a:sym typeface="Aileron Bold"/>
              </a:rPr>
              <a:t>ộc hàm sau đây, </a:t>
            </a:r>
          </a:p>
          <a:p>
            <a:pPr algn="ctr">
              <a:lnSpc>
                <a:spcPts val="3065"/>
              </a:lnSpc>
              <a:spcBef>
                <a:spcPct val="0"/>
              </a:spcBef>
            </a:pPr>
            <a:r>
              <a:rPr lang="en-US" b="true" sz="2189">
                <a:solidFill>
                  <a:srgbClr val="000000"/>
                </a:solidFill>
                <a:latin typeface="Aileron Bold"/>
                <a:ea typeface="Aileron Bold"/>
                <a:cs typeface="Aileron Bold"/>
                <a:sym typeface="Aileron Bold"/>
              </a:rPr>
              <a:t>PTH nào không thỏa </a:t>
            </a:r>
          </a:p>
          <a:p>
            <a:pPr algn="ctr">
              <a:lnSpc>
                <a:spcPts val="3065"/>
              </a:lnSpc>
              <a:spcBef>
                <a:spcPct val="0"/>
              </a:spcBef>
            </a:pPr>
            <a:r>
              <a:rPr lang="en-US" b="true" sz="2189">
                <a:solidFill>
                  <a:srgbClr val="000000"/>
                </a:solidFill>
                <a:latin typeface="Aileron Bold"/>
                <a:ea typeface="Aileron Bold"/>
                <a:cs typeface="Aileron Bold"/>
                <a:sym typeface="Aileron Bold"/>
              </a:rPr>
              <a:t>A → B; A → C; B → A; C → D; D → C; D → A</a:t>
            </a:r>
          </a:p>
          <a:p>
            <a:pPr algn="ctr">
              <a:lnSpc>
                <a:spcPts val="3065"/>
              </a:lnSpc>
              <a:spcBef>
                <a:spcPct val="0"/>
              </a:spcBef>
            </a:pPr>
          </a:p>
        </p:txBody>
      </p:sp>
      <p:sp>
        <p:nvSpPr>
          <p:cNvPr name="AutoShape 19" id="19"/>
          <p:cNvSpPr/>
          <p:nvPr/>
        </p:nvSpPr>
        <p:spPr>
          <a:xfrm>
            <a:off x="9144000" y="1608275"/>
            <a:ext cx="0" cy="672398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311" y="981519"/>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80227"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25667" y="859565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03836" y="908338"/>
            <a:ext cx="14590838" cy="6102889"/>
          </a:xfrm>
          <a:prstGeom prst="rect">
            <a:avLst/>
          </a:prstGeom>
        </p:spPr>
        <p:txBody>
          <a:bodyPr anchor="t" rtlCol="false" tIns="0" lIns="0" bIns="0" rIns="0">
            <a:spAutoFit/>
          </a:bodyPr>
          <a:lstStyle/>
          <a:p>
            <a:pPr algn="l">
              <a:lnSpc>
                <a:spcPts val="4100"/>
              </a:lnSpc>
            </a:pPr>
            <a:r>
              <a:rPr lang="en-US" sz="2928" b="true">
                <a:solidFill>
                  <a:srgbClr val="000000"/>
                </a:solidFill>
                <a:latin typeface="Aileron Bold"/>
                <a:ea typeface="Aileron Bold"/>
                <a:cs typeface="Aileron Bold"/>
                <a:sym typeface="Aileron Bold"/>
              </a:rPr>
              <a:t>Câu 5/ Hãy tìm tất cả các khóa của lược đồ quan hệ sau:</a:t>
            </a:r>
          </a:p>
          <a:p>
            <a:pPr algn="l">
              <a:lnSpc>
                <a:spcPts val="4100"/>
              </a:lnSpc>
              <a:spcBef>
                <a:spcPct val="0"/>
              </a:spcBef>
            </a:pPr>
            <a:r>
              <a:rPr lang="en-US" sz="2928">
                <a:solidFill>
                  <a:srgbClr val="000000"/>
                </a:solidFill>
                <a:latin typeface="Aileron"/>
                <a:ea typeface="Aileron"/>
                <a:cs typeface="Aileron"/>
                <a:sym typeface="Aileron"/>
              </a:rPr>
              <a:t> Q(BROKER, OFFICE, STOCK, QUA</a:t>
            </a:r>
            <a:r>
              <a:rPr lang="en-US" sz="2928">
                <a:solidFill>
                  <a:srgbClr val="000000"/>
                </a:solidFill>
                <a:latin typeface="Aileron"/>
                <a:ea typeface="Aileron"/>
                <a:cs typeface="Aileron"/>
                <a:sym typeface="Aileron"/>
              </a:rPr>
              <a:t>NTITY, INVESTOR, DIVIDEND) (viết tắt: B, O, S, Q, I, D)</a:t>
            </a:r>
          </a:p>
          <a:p>
            <a:pPr algn="l">
              <a:lnSpc>
                <a:spcPts val="4100"/>
              </a:lnSpc>
              <a:spcBef>
                <a:spcPct val="0"/>
              </a:spcBef>
            </a:pPr>
            <a:r>
              <a:rPr lang="en-US" sz="2928">
                <a:solidFill>
                  <a:srgbClr val="000000"/>
                </a:solidFill>
                <a:latin typeface="Aileron"/>
                <a:ea typeface="Aileron"/>
                <a:cs typeface="Aileron"/>
                <a:sym typeface="Aileron"/>
              </a:rPr>
              <a:t>Tập phụ thuộc hàm F gồm:</a:t>
            </a:r>
          </a:p>
          <a:p>
            <a:pPr algn="l">
              <a:lnSpc>
                <a:spcPts val="4100"/>
              </a:lnSpc>
              <a:spcBef>
                <a:spcPct val="0"/>
              </a:spcBef>
            </a:pPr>
            <a:r>
              <a:rPr lang="en-US" sz="2928">
                <a:solidFill>
                  <a:srgbClr val="000000"/>
                </a:solidFill>
                <a:latin typeface="Aileron"/>
                <a:ea typeface="Aileron"/>
                <a:cs typeface="Aileron"/>
                <a:sym typeface="Aileron"/>
              </a:rPr>
              <a:t>1. S → D </a:t>
            </a:r>
          </a:p>
          <a:p>
            <a:pPr algn="l">
              <a:lnSpc>
                <a:spcPts val="4100"/>
              </a:lnSpc>
              <a:spcBef>
                <a:spcPct val="0"/>
              </a:spcBef>
            </a:pPr>
            <a:r>
              <a:rPr lang="en-US" sz="2928">
                <a:solidFill>
                  <a:srgbClr val="000000"/>
                </a:solidFill>
                <a:latin typeface="Aileron"/>
                <a:ea typeface="Aileron"/>
                <a:cs typeface="Aileron"/>
                <a:sym typeface="Aileron"/>
              </a:rPr>
              <a:t>2. I → B</a:t>
            </a:r>
          </a:p>
          <a:p>
            <a:pPr algn="l">
              <a:lnSpc>
                <a:spcPts val="4100"/>
              </a:lnSpc>
              <a:spcBef>
                <a:spcPct val="0"/>
              </a:spcBef>
            </a:pPr>
            <a:r>
              <a:rPr lang="en-US" sz="2928">
                <a:solidFill>
                  <a:srgbClr val="000000"/>
                </a:solidFill>
                <a:latin typeface="Aileron"/>
                <a:ea typeface="Aileron"/>
                <a:cs typeface="Aileron"/>
                <a:sym typeface="Aileron"/>
              </a:rPr>
              <a:t>3. I, S → Q</a:t>
            </a:r>
          </a:p>
          <a:p>
            <a:pPr algn="l">
              <a:lnSpc>
                <a:spcPts val="4100"/>
              </a:lnSpc>
              <a:spcBef>
                <a:spcPct val="0"/>
              </a:spcBef>
            </a:pPr>
            <a:r>
              <a:rPr lang="en-US" sz="2928">
                <a:solidFill>
                  <a:srgbClr val="000000"/>
                </a:solidFill>
                <a:latin typeface="Aileron"/>
                <a:ea typeface="Aileron"/>
                <a:cs typeface="Aileron"/>
                <a:sym typeface="Aileron"/>
              </a:rPr>
              <a:t>4. B → O</a:t>
            </a:r>
          </a:p>
          <a:p>
            <a:pPr algn="l">
              <a:lnSpc>
                <a:spcPts val="4100"/>
              </a:lnSpc>
              <a:spcBef>
                <a:spcPct val="0"/>
              </a:spcBef>
            </a:pPr>
            <a:r>
              <a:rPr lang="en-US" sz="2928">
                <a:solidFill>
                  <a:srgbClr val="000000"/>
                </a:solidFill>
                <a:latin typeface="Aileron"/>
                <a:ea typeface="Aileron"/>
                <a:cs typeface="Aileron"/>
                <a:sym typeface="Aileron"/>
              </a:rPr>
              <a:t>Giải:</a:t>
            </a:r>
          </a:p>
          <a:p>
            <a:pPr algn="l">
              <a:lnSpc>
                <a:spcPts val="4100"/>
              </a:lnSpc>
              <a:spcBef>
                <a:spcPct val="0"/>
              </a:spcBef>
            </a:pPr>
            <a:r>
              <a:rPr lang="en-US" sz="2928">
                <a:solidFill>
                  <a:srgbClr val="000000"/>
                </a:solidFill>
                <a:latin typeface="Aileron"/>
                <a:ea typeface="Aileron"/>
                <a:cs typeface="Aileron"/>
                <a:sym typeface="Aileron"/>
              </a:rPr>
              <a:t>TN: {S,I}</a:t>
            </a:r>
          </a:p>
          <a:p>
            <a:pPr algn="l">
              <a:lnSpc>
                <a:spcPts val="4100"/>
              </a:lnSpc>
              <a:spcBef>
                <a:spcPct val="0"/>
              </a:spcBef>
            </a:pPr>
            <a:r>
              <a:rPr lang="en-US" sz="2928">
                <a:solidFill>
                  <a:srgbClr val="000000"/>
                </a:solidFill>
                <a:latin typeface="Aileron"/>
                <a:ea typeface="Aileron"/>
                <a:cs typeface="Aileron"/>
                <a:sym typeface="Aileron"/>
              </a:rPr>
              <a:t>TG: {B}</a:t>
            </a:r>
          </a:p>
          <a:p>
            <a:pPr algn="l">
              <a:lnSpc>
                <a:spcPts val="4100"/>
              </a:lnSpc>
              <a:spcBef>
                <a:spcPct val="0"/>
              </a:spcBef>
            </a:pPr>
            <a:r>
              <a:rPr lang="en-US" sz="2928">
                <a:solidFill>
                  <a:srgbClr val="000000"/>
                </a:solidFill>
                <a:latin typeface="Aileron"/>
                <a:ea typeface="Aileron"/>
                <a:cs typeface="Aileron"/>
                <a:sym typeface="Aileron"/>
              </a:rPr>
              <a:t>Bảng xác định bao đóng, siêu khóa, khóa:</a:t>
            </a:r>
          </a:p>
          <a:p>
            <a:pPr algn="just">
              <a:lnSpc>
                <a:spcPts val="3540"/>
              </a:lnSpc>
              <a:spcBef>
                <a:spcPct val="0"/>
              </a:spcBef>
            </a:pPr>
          </a:p>
        </p:txBody>
      </p:sp>
      <p:sp>
        <p:nvSpPr>
          <p:cNvPr name="Freeform 11" id="11"/>
          <p:cNvSpPr/>
          <p:nvPr/>
        </p:nvSpPr>
        <p:spPr>
          <a:xfrm flipH="false" flipV="false" rot="0">
            <a:off x="2210518" y="6574694"/>
            <a:ext cx="9794995" cy="2223373"/>
          </a:xfrm>
          <a:custGeom>
            <a:avLst/>
            <a:gdLst/>
            <a:ahLst/>
            <a:cxnLst/>
            <a:rect r="r" b="b" t="t" l="l"/>
            <a:pathLst>
              <a:path h="2223373" w="9794995">
                <a:moveTo>
                  <a:pt x="0" y="0"/>
                </a:moveTo>
                <a:lnTo>
                  <a:pt x="9794995" y="0"/>
                </a:lnTo>
                <a:lnTo>
                  <a:pt x="9794995" y="2223373"/>
                </a:lnTo>
                <a:lnTo>
                  <a:pt x="0" y="2223373"/>
                </a:lnTo>
                <a:lnTo>
                  <a:pt x="0" y="0"/>
                </a:lnTo>
                <a:close/>
              </a:path>
            </a:pathLst>
          </a:custGeom>
          <a:blipFill>
            <a:blip r:embed="rId6"/>
            <a:stretch>
              <a:fillRect l="-5750" t="-7613" r="0" b="-7613"/>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14" id="14"/>
          <p:cNvSpPr txBox="true"/>
          <p:nvPr/>
        </p:nvSpPr>
        <p:spPr>
          <a:xfrm rot="0">
            <a:off x="-187403" y="8769309"/>
            <a:ext cx="14590838" cy="10572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=&gt;</a:t>
            </a:r>
            <a:r>
              <a:rPr lang="en-US" b="true" sz="3000">
                <a:solidFill>
                  <a:srgbClr val="000000"/>
                </a:solidFill>
                <a:latin typeface="Aileron Bold"/>
                <a:ea typeface="Aileron Bold"/>
                <a:cs typeface="Aileron Bold"/>
                <a:sym typeface="Aileron Bold"/>
              </a:rPr>
              <a:t> Kết luận: Tập {I,S} là khóa tối thiểu của lược đồ.</a:t>
            </a:r>
          </a:p>
          <a:p>
            <a:pPr algn="ctr">
              <a:lnSpc>
                <a:spcPts val="420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8934" y="7011227"/>
            <a:ext cx="5136866" cy="5136866"/>
          </a:xfrm>
          <a:custGeom>
            <a:avLst/>
            <a:gdLst/>
            <a:ahLst/>
            <a:cxnLst/>
            <a:rect r="r" b="b" t="t" l="l"/>
            <a:pathLst>
              <a:path h="5136866" w="5136866">
                <a:moveTo>
                  <a:pt x="0" y="0"/>
                </a:moveTo>
                <a:lnTo>
                  <a:pt x="5136866" y="0"/>
                </a:lnTo>
                <a:lnTo>
                  <a:pt x="5136866" y="5136865"/>
                </a:lnTo>
                <a:lnTo>
                  <a:pt x="0" y="5136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9499" y="786767"/>
            <a:ext cx="17739802" cy="9101416"/>
            <a:chOff x="0" y="0"/>
            <a:chExt cx="4672211" cy="2397081"/>
          </a:xfrm>
        </p:grpSpPr>
        <p:sp>
          <p:nvSpPr>
            <p:cNvPr name="Freeform 4" id="4"/>
            <p:cNvSpPr/>
            <p:nvPr/>
          </p:nvSpPr>
          <p:spPr>
            <a:xfrm flipH="false" flipV="false" rot="0">
              <a:off x="0" y="0"/>
              <a:ext cx="4672211" cy="2397081"/>
            </a:xfrm>
            <a:custGeom>
              <a:avLst/>
              <a:gdLst/>
              <a:ahLst/>
              <a:cxnLst/>
              <a:rect r="r" b="b" t="t" l="l"/>
              <a:pathLst>
                <a:path h="2397081" w="4672211">
                  <a:moveTo>
                    <a:pt x="25749" y="0"/>
                  </a:moveTo>
                  <a:lnTo>
                    <a:pt x="4646463" y="0"/>
                  </a:lnTo>
                  <a:cubicBezTo>
                    <a:pt x="4653292" y="0"/>
                    <a:pt x="4659841" y="2713"/>
                    <a:pt x="4664670" y="7542"/>
                  </a:cubicBezTo>
                  <a:cubicBezTo>
                    <a:pt x="4669498" y="12370"/>
                    <a:pt x="4672211" y="18920"/>
                    <a:pt x="4672211" y="25749"/>
                  </a:cubicBezTo>
                  <a:lnTo>
                    <a:pt x="4672211" y="2371332"/>
                  </a:lnTo>
                  <a:cubicBezTo>
                    <a:pt x="4672211" y="2378161"/>
                    <a:pt x="4669498" y="2384710"/>
                    <a:pt x="4664670" y="2389539"/>
                  </a:cubicBezTo>
                  <a:cubicBezTo>
                    <a:pt x="4659841" y="2394368"/>
                    <a:pt x="4653292" y="2397081"/>
                    <a:pt x="4646463" y="2397081"/>
                  </a:cubicBezTo>
                  <a:lnTo>
                    <a:pt x="25749" y="2397081"/>
                  </a:lnTo>
                  <a:cubicBezTo>
                    <a:pt x="18920" y="2397081"/>
                    <a:pt x="12370" y="2394368"/>
                    <a:pt x="7542" y="2389539"/>
                  </a:cubicBezTo>
                  <a:cubicBezTo>
                    <a:pt x="2713" y="2384710"/>
                    <a:pt x="0" y="2378161"/>
                    <a:pt x="0" y="2371332"/>
                  </a:cubicBezTo>
                  <a:lnTo>
                    <a:pt x="0" y="25749"/>
                  </a:lnTo>
                  <a:cubicBezTo>
                    <a:pt x="0" y="18920"/>
                    <a:pt x="2713" y="12370"/>
                    <a:pt x="7542" y="7542"/>
                  </a:cubicBezTo>
                  <a:cubicBezTo>
                    <a:pt x="12370" y="2713"/>
                    <a:pt x="18920" y="0"/>
                    <a:pt x="25749" y="0"/>
                  </a:cubicBezTo>
                  <a:close/>
                </a:path>
              </a:pathLst>
            </a:custGeom>
            <a:solidFill>
              <a:srgbClr val="E1EDFC"/>
            </a:solidFill>
            <a:ln cap="rnd">
              <a:noFill/>
              <a:prstDash val="solid"/>
              <a:round/>
            </a:ln>
          </p:spPr>
        </p:sp>
        <p:sp>
          <p:nvSpPr>
            <p:cNvPr name="TextBox 5" id="5"/>
            <p:cNvSpPr txBox="true"/>
            <p:nvPr/>
          </p:nvSpPr>
          <p:spPr>
            <a:xfrm>
              <a:off x="0" y="-47625"/>
              <a:ext cx="4672211" cy="2444706"/>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6" id="6"/>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6269" y="981075"/>
            <a:ext cx="8124031" cy="2894469"/>
          </a:xfrm>
          <a:prstGeom prst="rect">
            <a:avLst/>
          </a:prstGeom>
        </p:spPr>
        <p:txBody>
          <a:bodyPr anchor="t" rtlCol="false" tIns="0" lIns="0" bIns="0" rIns="0">
            <a:spAutoFit/>
          </a:bodyPr>
          <a:lstStyle/>
          <a:p>
            <a:pPr algn="l">
              <a:lnSpc>
                <a:spcPts val="3488"/>
              </a:lnSpc>
              <a:spcBef>
                <a:spcPct val="0"/>
              </a:spcBef>
            </a:pPr>
            <a:r>
              <a:rPr lang="en-US" b="true" sz="2491">
                <a:solidFill>
                  <a:srgbClr val="000000"/>
                </a:solidFill>
                <a:latin typeface="Aileron Bold"/>
                <a:ea typeface="Aileron Bold"/>
                <a:cs typeface="Aileron Bold"/>
                <a:sym typeface="Aileron Bold"/>
              </a:rPr>
              <a:t>Câu 6/ </a:t>
            </a:r>
            <a:r>
              <a:rPr lang="en-US" b="true" sz="2491">
                <a:solidFill>
                  <a:srgbClr val="000000"/>
                </a:solidFill>
                <a:latin typeface="Aileron Bold"/>
                <a:ea typeface="Aileron Bold"/>
                <a:cs typeface="Aileron Bold"/>
                <a:sym typeface="Aileron Bold"/>
              </a:rPr>
              <a:t> Xét lược đồ quan hệ và tập phụ thuộc dữ liệu</a:t>
            </a:r>
          </a:p>
          <a:p>
            <a:pPr algn="l">
              <a:lnSpc>
                <a:spcPts val="3378"/>
              </a:lnSpc>
              <a:spcBef>
                <a:spcPct val="0"/>
              </a:spcBef>
            </a:pPr>
            <a:r>
              <a:rPr lang="en-US" b="true" sz="2412">
                <a:solidFill>
                  <a:srgbClr val="000000"/>
                </a:solidFill>
                <a:latin typeface="Aileron Bold"/>
                <a:ea typeface="Aileron Bold"/>
                <a:cs typeface="Aileron Bold"/>
                <a:sym typeface="Aileron Bold"/>
              </a:rPr>
              <a:t>Q = (C, T, H, R, S, G)</a:t>
            </a:r>
          </a:p>
          <a:p>
            <a:pPr algn="l">
              <a:lnSpc>
                <a:spcPts val="3378"/>
              </a:lnSpc>
              <a:spcBef>
                <a:spcPct val="0"/>
              </a:spcBef>
            </a:pPr>
            <a:r>
              <a:rPr lang="en-US" b="true" sz="2412">
                <a:solidFill>
                  <a:srgbClr val="000000"/>
                </a:solidFill>
                <a:latin typeface="Aileron Bold"/>
                <a:ea typeface="Aileron Bold"/>
                <a:cs typeface="Aileron Bold"/>
                <a:sym typeface="Aileron Bold"/>
              </a:rPr>
              <a:t>f = {f1 : C → T ; f2 : HR → C ; f3 :HT → R ; f4 :CS → G ; f5 : HS → R}</a:t>
            </a:r>
          </a:p>
          <a:p>
            <a:pPr algn="l">
              <a:lnSpc>
                <a:spcPts val="3378"/>
              </a:lnSpc>
              <a:spcBef>
                <a:spcPct val="0"/>
              </a:spcBef>
            </a:pPr>
            <a:r>
              <a:rPr lang="en-US" b="true" sz="2412">
                <a:solidFill>
                  <a:srgbClr val="000000"/>
                </a:solidFill>
                <a:latin typeface="Aileron Bold"/>
                <a:ea typeface="Aileron Bold"/>
                <a:cs typeface="Aileron Bold"/>
                <a:sym typeface="Aileron Bold"/>
              </a:rPr>
              <a:t>Tìm phủ tối thiểu của f</a:t>
            </a:r>
          </a:p>
          <a:p>
            <a:pPr algn="l">
              <a:lnSpc>
                <a:spcPts val="3046"/>
              </a:lnSpc>
              <a:spcBef>
                <a:spcPct val="0"/>
              </a:spcBef>
            </a:pPr>
          </a:p>
          <a:p>
            <a:pPr algn="just">
              <a:lnSpc>
                <a:spcPts val="2935"/>
              </a:lnSpc>
              <a:spcBef>
                <a:spcPct val="0"/>
              </a:spcBef>
            </a:pPr>
          </a:p>
        </p:txBody>
      </p:sp>
      <p:sp>
        <p:nvSpPr>
          <p:cNvPr name="TextBox 8" id="8"/>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9" id="9"/>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AutoShape 10" id="10"/>
          <p:cNvSpPr/>
          <p:nvPr/>
        </p:nvSpPr>
        <p:spPr>
          <a:xfrm>
            <a:off x="9144000" y="1358520"/>
            <a:ext cx="53500" cy="8048096"/>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616269" y="3091176"/>
            <a:ext cx="7772819" cy="6951628"/>
          </a:xfrm>
          <a:prstGeom prst="rect">
            <a:avLst/>
          </a:prstGeom>
        </p:spPr>
        <p:txBody>
          <a:bodyPr anchor="t" rtlCol="false" tIns="0" lIns="0" bIns="0" rIns="0">
            <a:spAutoFit/>
          </a:bodyPr>
          <a:lstStyle/>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B1: Phân rã vế phải của các phụ thu</a:t>
            </a:r>
            <a:r>
              <a:rPr lang="en-US" b="true" sz="2313" i="true">
                <a:solidFill>
                  <a:srgbClr val="000000"/>
                </a:solidFill>
                <a:latin typeface="Aileron Bold Italics"/>
                <a:ea typeface="Aileron Bold Italics"/>
                <a:cs typeface="Aileron Bold Italics"/>
                <a:sym typeface="Aileron Bold Italics"/>
              </a:rPr>
              <a:t>ộc hàm</a:t>
            </a:r>
          </a:p>
          <a:p>
            <a:pPr algn="l">
              <a:lnSpc>
                <a:spcPts val="3239"/>
              </a:lnSpc>
              <a:spcBef>
                <a:spcPct val="0"/>
              </a:spcBef>
            </a:pPr>
            <a:r>
              <a:rPr lang="en-US" sz="2313">
                <a:solidFill>
                  <a:srgbClr val="000000"/>
                </a:solidFill>
                <a:latin typeface="Aileron"/>
                <a:ea typeface="Aileron"/>
                <a:cs typeface="Aileron"/>
                <a:sym typeface="Aileron"/>
              </a:rPr>
              <a:t>( vế phải mỗi PTH đều có một thuộc tính → giữ nguyên)</a:t>
            </a:r>
          </a:p>
          <a:p>
            <a:pPr algn="l">
              <a:lnSpc>
                <a:spcPts val="3239"/>
              </a:lnSpc>
              <a:spcBef>
                <a:spcPct val="0"/>
              </a:spcBef>
            </a:pPr>
            <a:r>
              <a:rPr lang="en-US" sz="2313">
                <a:solidFill>
                  <a:srgbClr val="000000"/>
                </a:solidFill>
                <a:latin typeface="Aileron"/>
                <a:ea typeface="Aileron"/>
                <a:cs typeface="Aileron"/>
                <a:sym typeface="Aileron"/>
              </a:rPr>
              <a:t>f = {C → T ; HR → C ; HT → R ; CS → G ; HS → R}</a:t>
            </a:r>
          </a:p>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B2: Loại thuộc tính dư ở vế trái</a:t>
            </a:r>
          </a:p>
          <a:p>
            <a:pPr algn="l">
              <a:lnSpc>
                <a:spcPts val="3239"/>
              </a:lnSpc>
              <a:spcBef>
                <a:spcPct val="0"/>
              </a:spcBef>
            </a:pPr>
            <a:r>
              <a:rPr lang="en-US" sz="2313">
                <a:solidFill>
                  <a:srgbClr val="000000"/>
                </a:solidFill>
                <a:latin typeface="Aileron"/>
                <a:ea typeface="Aileron"/>
                <a:cs typeface="Aileron"/>
                <a:sym typeface="Aileron"/>
              </a:rPr>
              <a:t>C → T ( không xét vì vế trái có 1 thuộc tính )</a:t>
            </a:r>
          </a:p>
          <a:p>
            <a:pPr algn="l">
              <a:lnSpc>
                <a:spcPts val="3239"/>
              </a:lnSpc>
              <a:spcBef>
                <a:spcPct val="0"/>
              </a:spcBef>
            </a:pPr>
            <a:r>
              <a:rPr lang="en-US" sz="2313">
                <a:solidFill>
                  <a:srgbClr val="000000"/>
                </a:solidFill>
                <a:latin typeface="Aileron"/>
                <a:ea typeface="Aileron"/>
                <a:cs typeface="Aileron"/>
                <a:sym typeface="Aileron"/>
              </a:rPr>
              <a:t>Xét HR → C</a:t>
            </a:r>
          </a:p>
          <a:p>
            <a:pPr algn="l">
              <a:lnSpc>
                <a:spcPts val="3239"/>
              </a:lnSpc>
              <a:spcBef>
                <a:spcPct val="0"/>
              </a:spcBef>
            </a:pPr>
            <a:r>
              <a:rPr lang="en-US" sz="2313">
                <a:solidFill>
                  <a:srgbClr val="000000"/>
                </a:solidFill>
                <a:latin typeface="Aileron"/>
                <a:ea typeface="Aileron"/>
                <a:cs typeface="Aileron"/>
                <a:sym typeface="Aileron"/>
              </a:rPr>
              <a:t>H⁺ (f - {HR → C}) = H không chứa C → H không dư</a:t>
            </a:r>
          </a:p>
          <a:p>
            <a:pPr algn="l">
              <a:lnSpc>
                <a:spcPts val="3239"/>
              </a:lnSpc>
              <a:spcBef>
                <a:spcPct val="0"/>
              </a:spcBef>
            </a:pPr>
            <a:r>
              <a:rPr lang="en-US" sz="2313">
                <a:solidFill>
                  <a:srgbClr val="000000"/>
                </a:solidFill>
                <a:latin typeface="Aileron"/>
                <a:ea typeface="Aileron"/>
                <a:cs typeface="Aileron"/>
                <a:sym typeface="Aileron"/>
              </a:rPr>
              <a:t>R⁺ (f - {HR → C}) = R không chứa C → R không dư</a:t>
            </a:r>
          </a:p>
          <a:p>
            <a:pPr algn="l">
              <a:lnSpc>
                <a:spcPts val="3239"/>
              </a:lnSpc>
              <a:spcBef>
                <a:spcPct val="0"/>
              </a:spcBef>
            </a:pPr>
            <a:r>
              <a:rPr lang="en-US" sz="2313">
                <a:solidFill>
                  <a:srgbClr val="000000"/>
                </a:solidFill>
                <a:latin typeface="Aileron"/>
                <a:ea typeface="Aileron"/>
                <a:cs typeface="Aileron"/>
                <a:sym typeface="Aileron"/>
              </a:rPr>
              <a:t>→ Giữ nguyên HR → C</a:t>
            </a:r>
          </a:p>
          <a:p>
            <a:pPr algn="l">
              <a:lnSpc>
                <a:spcPts val="3239"/>
              </a:lnSpc>
              <a:spcBef>
                <a:spcPct val="0"/>
              </a:spcBef>
            </a:pPr>
            <a:r>
              <a:rPr lang="en-US" sz="2313">
                <a:solidFill>
                  <a:srgbClr val="000000"/>
                </a:solidFill>
                <a:latin typeface="Aileron"/>
                <a:ea typeface="Aileron"/>
                <a:cs typeface="Aileron"/>
                <a:sym typeface="Aileron"/>
              </a:rPr>
              <a:t>Xét HT → R</a:t>
            </a:r>
          </a:p>
          <a:p>
            <a:pPr algn="l">
              <a:lnSpc>
                <a:spcPts val="3239"/>
              </a:lnSpc>
              <a:spcBef>
                <a:spcPct val="0"/>
              </a:spcBef>
            </a:pPr>
            <a:r>
              <a:rPr lang="en-US" sz="2313">
                <a:solidFill>
                  <a:srgbClr val="000000"/>
                </a:solidFill>
                <a:latin typeface="Aileron"/>
                <a:ea typeface="Aileron"/>
                <a:cs typeface="Aileron"/>
                <a:sym typeface="Aileron"/>
              </a:rPr>
              <a:t>H⁺ (f - {HT → R}) = H không chứa R → H không dư</a:t>
            </a:r>
          </a:p>
          <a:p>
            <a:pPr algn="l">
              <a:lnSpc>
                <a:spcPts val="3239"/>
              </a:lnSpc>
              <a:spcBef>
                <a:spcPct val="0"/>
              </a:spcBef>
            </a:pPr>
            <a:r>
              <a:rPr lang="en-US" sz="2313">
                <a:solidFill>
                  <a:srgbClr val="000000"/>
                </a:solidFill>
                <a:latin typeface="Aileron"/>
                <a:ea typeface="Aileron"/>
                <a:cs typeface="Aileron"/>
                <a:sym typeface="Aileron"/>
              </a:rPr>
              <a:t>T⁺ (f - {HT → R}) = T không chứa R → T không dư</a:t>
            </a:r>
          </a:p>
          <a:p>
            <a:pPr algn="l">
              <a:lnSpc>
                <a:spcPts val="3239"/>
              </a:lnSpc>
              <a:spcBef>
                <a:spcPct val="0"/>
              </a:spcBef>
            </a:pPr>
            <a:r>
              <a:rPr lang="en-US" sz="2313">
                <a:solidFill>
                  <a:srgbClr val="000000"/>
                </a:solidFill>
                <a:latin typeface="Aileron"/>
                <a:ea typeface="Aileron"/>
                <a:cs typeface="Aileron"/>
                <a:sym typeface="Aileron"/>
              </a:rPr>
              <a:t>→ Giữ nguyên HT → R</a:t>
            </a:r>
          </a:p>
          <a:p>
            <a:pPr algn="l">
              <a:lnSpc>
                <a:spcPts val="3239"/>
              </a:lnSpc>
              <a:spcBef>
                <a:spcPct val="0"/>
              </a:spcBef>
            </a:pPr>
            <a:r>
              <a:rPr lang="en-US" sz="2313">
                <a:solidFill>
                  <a:srgbClr val="000000"/>
                </a:solidFill>
                <a:latin typeface="Aileron"/>
                <a:ea typeface="Aileron"/>
                <a:cs typeface="Aileron"/>
                <a:sym typeface="Aileron"/>
              </a:rPr>
              <a:t>Xét CS → G</a:t>
            </a:r>
          </a:p>
          <a:p>
            <a:pPr algn="l">
              <a:lnSpc>
                <a:spcPts val="3239"/>
              </a:lnSpc>
              <a:spcBef>
                <a:spcPct val="0"/>
              </a:spcBef>
            </a:pPr>
            <a:r>
              <a:rPr lang="en-US" sz="2313">
                <a:solidFill>
                  <a:srgbClr val="000000"/>
                </a:solidFill>
                <a:latin typeface="Aileron"/>
                <a:ea typeface="Aileron"/>
                <a:cs typeface="Aileron"/>
                <a:sym typeface="Aileron"/>
              </a:rPr>
              <a:t>C⁺ (f - {CS → G}) = {C, T} không chứa G → C không dư</a:t>
            </a:r>
          </a:p>
          <a:p>
            <a:pPr algn="l">
              <a:lnSpc>
                <a:spcPts val="3239"/>
              </a:lnSpc>
              <a:spcBef>
                <a:spcPct val="0"/>
              </a:spcBef>
            </a:pPr>
            <a:r>
              <a:rPr lang="en-US" sz="2313">
                <a:solidFill>
                  <a:srgbClr val="000000"/>
                </a:solidFill>
                <a:latin typeface="Aileron"/>
                <a:ea typeface="Aileron"/>
                <a:cs typeface="Aileron"/>
                <a:sym typeface="Aileron"/>
              </a:rPr>
              <a:t>S⁺ (f - {CS → G}) = S không chứa G → S không dư</a:t>
            </a:r>
          </a:p>
          <a:p>
            <a:pPr algn="ctr">
              <a:lnSpc>
                <a:spcPts val="3239"/>
              </a:lnSpc>
              <a:spcBef>
                <a:spcPct val="0"/>
              </a:spcBef>
            </a:pPr>
          </a:p>
        </p:txBody>
      </p:sp>
      <p:sp>
        <p:nvSpPr>
          <p:cNvPr name="TextBox 12" id="12"/>
          <p:cNvSpPr txBox="true"/>
          <p:nvPr/>
        </p:nvSpPr>
        <p:spPr>
          <a:xfrm rot="0">
            <a:off x="9597549" y="928313"/>
            <a:ext cx="8293100" cy="8770699"/>
          </a:xfrm>
          <a:prstGeom prst="rect">
            <a:avLst/>
          </a:prstGeom>
        </p:spPr>
        <p:txBody>
          <a:bodyPr anchor="t" rtlCol="false" tIns="0" lIns="0" bIns="0" rIns="0">
            <a:spAutoFit/>
          </a:bodyPr>
          <a:lstStyle/>
          <a:p>
            <a:pPr algn="just">
              <a:lnSpc>
                <a:spcPts val="3320"/>
              </a:lnSpc>
            </a:pPr>
            <a:r>
              <a:rPr lang="en-US" sz="2371">
                <a:solidFill>
                  <a:srgbClr val="000000"/>
                </a:solidFill>
                <a:latin typeface="Aileron"/>
                <a:ea typeface="Aileron"/>
                <a:cs typeface="Aileron"/>
                <a:sym typeface="Aileron"/>
              </a:rPr>
              <a:t>→ Giữ nguyên CS → G</a:t>
            </a:r>
          </a:p>
          <a:p>
            <a:pPr algn="just">
              <a:lnSpc>
                <a:spcPts val="3320"/>
              </a:lnSpc>
            </a:pPr>
            <a:r>
              <a:rPr lang="en-US" sz="2371">
                <a:solidFill>
                  <a:srgbClr val="000000"/>
                </a:solidFill>
                <a:latin typeface="Aileron"/>
                <a:ea typeface="Aileron"/>
                <a:cs typeface="Aileron"/>
                <a:sym typeface="Aileron"/>
              </a:rPr>
              <a:t>Xét HS → R</a:t>
            </a:r>
          </a:p>
          <a:p>
            <a:pPr algn="just">
              <a:lnSpc>
                <a:spcPts val="3320"/>
              </a:lnSpc>
            </a:pPr>
            <a:r>
              <a:rPr lang="en-US" sz="2371">
                <a:solidFill>
                  <a:srgbClr val="000000"/>
                </a:solidFill>
                <a:latin typeface="Aileron"/>
                <a:ea typeface="Aileron"/>
                <a:cs typeface="Aileron"/>
                <a:sym typeface="Aileron"/>
              </a:rPr>
              <a:t>H⁺ (f - {HS → R}) = H không chứa R → H không dư</a:t>
            </a:r>
          </a:p>
          <a:p>
            <a:pPr algn="just">
              <a:lnSpc>
                <a:spcPts val="3320"/>
              </a:lnSpc>
            </a:pPr>
            <a:r>
              <a:rPr lang="en-US" sz="2371">
                <a:solidFill>
                  <a:srgbClr val="000000"/>
                </a:solidFill>
                <a:latin typeface="Aileron"/>
                <a:ea typeface="Aileron"/>
                <a:cs typeface="Aileron"/>
                <a:sym typeface="Aileron"/>
              </a:rPr>
              <a:t>S⁺ (f - {HS → R}) = S không chứa R → S không dư</a:t>
            </a:r>
          </a:p>
          <a:p>
            <a:pPr algn="just">
              <a:lnSpc>
                <a:spcPts val="3320"/>
              </a:lnSpc>
            </a:pPr>
            <a:r>
              <a:rPr lang="en-US" sz="2371">
                <a:solidFill>
                  <a:srgbClr val="000000"/>
                </a:solidFill>
                <a:latin typeface="Aileron"/>
                <a:ea typeface="Aileron"/>
                <a:cs typeface="Aileron"/>
                <a:sym typeface="Aileron"/>
              </a:rPr>
              <a:t>→ Giữ nguyên HS → R</a:t>
            </a:r>
          </a:p>
          <a:p>
            <a:pPr algn="just">
              <a:lnSpc>
                <a:spcPts val="3320"/>
              </a:lnSpc>
              <a:spcBef>
                <a:spcPct val="0"/>
              </a:spcBef>
            </a:pPr>
            <a:r>
              <a:rPr lang="en-US" sz="2371">
                <a:solidFill>
                  <a:srgbClr val="000000"/>
                </a:solidFill>
                <a:latin typeface="Aileron"/>
                <a:ea typeface="Aileron"/>
                <a:cs typeface="Aileron"/>
                <a:sym typeface="Aileron"/>
              </a:rPr>
              <a:t>Kết luận: Không có thu</a:t>
            </a:r>
            <a:r>
              <a:rPr lang="en-US" sz="2371">
                <a:solidFill>
                  <a:srgbClr val="000000"/>
                </a:solidFill>
                <a:latin typeface="Aileron"/>
                <a:ea typeface="Aileron"/>
                <a:cs typeface="Aileron"/>
                <a:sym typeface="Aileron"/>
              </a:rPr>
              <a:t>ộc tính dư ở vế trái nào → Tập phụ thuộc không thay đổi</a:t>
            </a:r>
          </a:p>
          <a:p>
            <a:pPr algn="just">
              <a:lnSpc>
                <a:spcPts val="3320"/>
              </a:lnSpc>
              <a:spcBef>
                <a:spcPct val="0"/>
              </a:spcBef>
            </a:pPr>
            <a:r>
              <a:rPr lang="en-US" b="true" sz="2371" i="true">
                <a:solidFill>
                  <a:srgbClr val="000000"/>
                </a:solidFill>
                <a:latin typeface="Aileron Bold Italics"/>
                <a:ea typeface="Aileron Bold Italics"/>
                <a:cs typeface="Aileron Bold Italics"/>
                <a:sym typeface="Aileron Bold Italics"/>
              </a:rPr>
              <a:t>Bước 3: Loại phụ thuộc hàm dư</a:t>
            </a:r>
          </a:p>
          <a:p>
            <a:pPr algn="just">
              <a:lnSpc>
                <a:spcPts val="3320"/>
              </a:lnSpc>
              <a:spcBef>
                <a:spcPct val="0"/>
              </a:spcBef>
            </a:pPr>
            <a:r>
              <a:rPr lang="en-US" sz="2371">
                <a:solidFill>
                  <a:srgbClr val="000000"/>
                </a:solidFill>
                <a:latin typeface="Aileron"/>
                <a:ea typeface="Aileron"/>
                <a:cs typeface="Aileron"/>
                <a:sym typeface="Aileron"/>
              </a:rPr>
              <a:t>(K xét PTH có vế phải chỉ xuất hiện 1 lần )</a:t>
            </a:r>
          </a:p>
          <a:p>
            <a:pPr algn="just">
              <a:lnSpc>
                <a:spcPts val="3320"/>
              </a:lnSpc>
              <a:spcBef>
                <a:spcPct val="0"/>
              </a:spcBef>
            </a:pPr>
            <a:r>
              <a:rPr lang="en-US" sz="2371">
                <a:solidFill>
                  <a:srgbClr val="000000"/>
                </a:solidFill>
                <a:latin typeface="Aileron"/>
                <a:ea typeface="Aileron"/>
                <a:cs typeface="Aileron"/>
                <a:sym typeface="Aileron"/>
              </a:rPr>
              <a:t>Xét HT → R</a:t>
            </a:r>
          </a:p>
          <a:p>
            <a:pPr algn="just">
              <a:lnSpc>
                <a:spcPts val="3320"/>
              </a:lnSpc>
              <a:spcBef>
                <a:spcPct val="0"/>
              </a:spcBef>
            </a:pPr>
            <a:r>
              <a:rPr lang="en-US" sz="2371">
                <a:solidFill>
                  <a:srgbClr val="000000"/>
                </a:solidFill>
                <a:latin typeface="Aileron"/>
                <a:ea typeface="Aileron"/>
                <a:cs typeface="Aileron"/>
                <a:sym typeface="Aileron"/>
              </a:rPr>
              <a:t>f' = f - {HT → R} = {C → T, HR → C, CS → G, HS → R}</a:t>
            </a:r>
          </a:p>
          <a:p>
            <a:pPr algn="just">
              <a:lnSpc>
                <a:spcPts val="3320"/>
              </a:lnSpc>
              <a:spcBef>
                <a:spcPct val="0"/>
              </a:spcBef>
            </a:pPr>
            <a:r>
              <a:rPr lang="en-US" sz="2371">
                <a:solidFill>
                  <a:srgbClr val="000000"/>
                </a:solidFill>
                <a:latin typeface="Aileron"/>
                <a:ea typeface="Aileron"/>
                <a:cs typeface="Aileron"/>
                <a:sym typeface="Aileron"/>
              </a:rPr>
              <a:t>HT⁺ = {H, T}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HT → R</a:t>
            </a:r>
          </a:p>
          <a:p>
            <a:pPr algn="just">
              <a:lnSpc>
                <a:spcPts val="3320"/>
              </a:lnSpc>
              <a:spcBef>
                <a:spcPct val="0"/>
              </a:spcBef>
            </a:pPr>
            <a:r>
              <a:rPr lang="en-US" sz="2371">
                <a:solidFill>
                  <a:srgbClr val="000000"/>
                </a:solidFill>
                <a:latin typeface="Aileron"/>
                <a:ea typeface="Aileron"/>
                <a:cs typeface="Aileron"/>
                <a:sym typeface="Aileron"/>
              </a:rPr>
              <a:t>Xét HS → R</a:t>
            </a:r>
          </a:p>
          <a:p>
            <a:pPr algn="just">
              <a:lnSpc>
                <a:spcPts val="3320"/>
              </a:lnSpc>
              <a:spcBef>
                <a:spcPct val="0"/>
              </a:spcBef>
            </a:pPr>
            <a:r>
              <a:rPr lang="en-US" sz="2371">
                <a:solidFill>
                  <a:srgbClr val="000000"/>
                </a:solidFill>
                <a:latin typeface="Aileron"/>
                <a:ea typeface="Aileron"/>
                <a:cs typeface="Aileron"/>
                <a:sym typeface="Aileron"/>
              </a:rPr>
              <a:t>f' = f - {HS → R} = {C → T, HR → C, HT → R, CS → G}</a:t>
            </a:r>
          </a:p>
          <a:p>
            <a:pPr algn="just">
              <a:lnSpc>
                <a:spcPts val="3320"/>
              </a:lnSpc>
              <a:spcBef>
                <a:spcPct val="0"/>
              </a:spcBef>
            </a:pPr>
            <a:r>
              <a:rPr lang="en-US" sz="2371">
                <a:solidFill>
                  <a:srgbClr val="000000"/>
                </a:solidFill>
                <a:latin typeface="Aileron"/>
                <a:ea typeface="Aileron"/>
                <a:cs typeface="Aileron"/>
                <a:sym typeface="Aileron"/>
              </a:rPr>
              <a:t>HS⁺ = {H, S}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HS → R</a:t>
            </a:r>
          </a:p>
          <a:p>
            <a:pPr algn="just">
              <a:lnSpc>
                <a:spcPts val="3320"/>
              </a:lnSpc>
              <a:spcBef>
                <a:spcPct val="0"/>
              </a:spcBef>
            </a:pPr>
            <a:r>
              <a:rPr lang="en-US" b="true" sz="2371">
                <a:solidFill>
                  <a:srgbClr val="000000"/>
                </a:solidFill>
                <a:latin typeface="Aileron Bold"/>
                <a:ea typeface="Aileron Bold"/>
                <a:cs typeface="Aileron Bold"/>
                <a:sym typeface="Aileron Bold"/>
              </a:rPr>
              <a:t>Kết luận: Không có phụ thuộc hàm nào dư → </a:t>
            </a:r>
          </a:p>
          <a:p>
            <a:pPr algn="just">
              <a:lnSpc>
                <a:spcPts val="3320"/>
              </a:lnSpc>
              <a:spcBef>
                <a:spcPct val="0"/>
              </a:spcBef>
            </a:pPr>
            <a:r>
              <a:rPr lang="en-US" b="true" sz="2371">
                <a:solidFill>
                  <a:srgbClr val="000000"/>
                </a:solidFill>
                <a:latin typeface="Aileron Bold"/>
                <a:ea typeface="Aileron Bold"/>
                <a:cs typeface="Aileron Bold"/>
                <a:sym typeface="Aileron Bold"/>
              </a:rPr>
              <a:t>Tập f là phủ tối thiểu</a:t>
            </a:r>
          </a:p>
          <a:p>
            <a:pPr algn="just">
              <a:lnSpc>
                <a:spcPts val="3320"/>
              </a:lnSpc>
              <a:spcBef>
                <a:spcPct val="0"/>
              </a:spcBef>
            </a:pPr>
            <a:r>
              <a:rPr lang="en-US" b="true" sz="2371">
                <a:solidFill>
                  <a:srgbClr val="000000"/>
                </a:solidFill>
                <a:latin typeface="Aileron Bold"/>
                <a:ea typeface="Aileron Bold"/>
                <a:cs typeface="Aileron Bold"/>
                <a:sym typeface="Aileron Bold"/>
              </a:rPr>
              <a:t>vậy  f = {C → T ; HR → C ; HT → R ; CS → G ; HS → R}</a:t>
            </a:r>
          </a:p>
          <a:p>
            <a:pPr algn="ctr">
              <a:lnSpc>
                <a:spcPts val="318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657265" y="1486887"/>
            <a:ext cx="7984889" cy="7274268"/>
          </a:xfrm>
          <a:prstGeom prst="rect">
            <a:avLst/>
          </a:prstGeom>
        </p:spPr>
        <p:txBody>
          <a:bodyPr anchor="t" rtlCol="false" tIns="0" lIns="0" bIns="0" rIns="0">
            <a:spAutoFit/>
          </a:bodyPr>
          <a:lstStyle/>
          <a:p>
            <a:pPr algn="l">
              <a:lnSpc>
                <a:spcPts val="3831"/>
              </a:lnSpc>
            </a:pPr>
            <a:r>
              <a:rPr lang="en-US" sz="2736" b="true">
                <a:solidFill>
                  <a:srgbClr val="000000"/>
                </a:solidFill>
                <a:latin typeface="Aileron Bold"/>
                <a:ea typeface="Aileron Bold"/>
                <a:cs typeface="Aileron Bold"/>
                <a:sym typeface="Aileron Bold"/>
              </a:rPr>
              <a:t>Câu 7/ Q(A,B,C,D,E,H) </a:t>
            </a:r>
          </a:p>
          <a:p>
            <a:pPr algn="l">
              <a:lnSpc>
                <a:spcPts val="3831"/>
              </a:lnSpc>
            </a:pPr>
            <a:r>
              <a:rPr lang="en-US" sz="2736" b="true">
                <a:solidFill>
                  <a:srgbClr val="000000"/>
                </a:solidFill>
                <a:latin typeface="Aileron Bold"/>
                <a:ea typeface="Aileron Bold"/>
                <a:cs typeface="Aileron Bold"/>
                <a:sym typeface="Aileron Bold"/>
              </a:rPr>
              <a:t>F={A → E; C → D; E → DH} </a:t>
            </a:r>
          </a:p>
          <a:p>
            <a:pPr algn="l">
              <a:lnSpc>
                <a:spcPts val="3831"/>
              </a:lnSpc>
            </a:pPr>
            <a:r>
              <a:rPr lang="en-US" sz="2736" b="true">
                <a:solidFill>
                  <a:srgbClr val="000000"/>
                </a:solidFill>
                <a:latin typeface="Aileron Bold"/>
                <a:ea typeface="Aileron Bold"/>
                <a:cs typeface="Aileron Bold"/>
                <a:sym typeface="Aileron Bold"/>
              </a:rPr>
              <a:t>Chứng minh K={A,B,C} là khóa duy nhất của Q</a:t>
            </a:r>
          </a:p>
          <a:p>
            <a:pPr algn="l">
              <a:lnSpc>
                <a:spcPts val="3831"/>
              </a:lnSpc>
              <a:spcBef>
                <a:spcPct val="0"/>
              </a:spcBef>
            </a:pPr>
            <a:r>
              <a:rPr lang="en-US" sz="2736">
                <a:solidFill>
                  <a:srgbClr val="000000"/>
                </a:solidFill>
                <a:latin typeface="Aileron"/>
                <a:ea typeface="Aileron"/>
                <a:cs typeface="Aileron"/>
                <a:sym typeface="Aileron"/>
              </a:rPr>
              <a:t>Bước 1: Chứ</a:t>
            </a:r>
            <a:r>
              <a:rPr lang="en-US" sz="2736">
                <a:solidFill>
                  <a:srgbClr val="000000"/>
                </a:solidFill>
                <a:latin typeface="Aileron"/>
                <a:ea typeface="Aileron"/>
                <a:cs typeface="Aileron"/>
                <a:sym typeface="Aileron"/>
              </a:rPr>
              <a:t>ng minh {A, B, C} là khóa</a:t>
            </a:r>
          </a:p>
          <a:p>
            <a:pPr algn="l">
              <a:lnSpc>
                <a:spcPts val="3831"/>
              </a:lnSpc>
              <a:spcBef>
                <a:spcPct val="0"/>
              </a:spcBef>
            </a:pPr>
            <a:r>
              <a:rPr lang="en-US" sz="2736">
                <a:solidFill>
                  <a:srgbClr val="000000"/>
                </a:solidFill>
                <a:latin typeface="Aileron"/>
                <a:ea typeface="Aileron"/>
                <a:cs typeface="Aileron"/>
                <a:sym typeface="Aileron"/>
              </a:rPr>
              <a:t>Tính ABC+ = {A, B, C}</a:t>
            </a:r>
          </a:p>
          <a:p>
            <a:pPr algn="l">
              <a:lnSpc>
                <a:spcPts val="3831"/>
              </a:lnSpc>
              <a:spcBef>
                <a:spcPct val="0"/>
              </a:spcBef>
            </a:pPr>
            <a:r>
              <a:rPr lang="en-US" sz="2736">
                <a:solidFill>
                  <a:srgbClr val="000000"/>
                </a:solidFill>
                <a:latin typeface="Aileron"/>
                <a:ea typeface="Aileron"/>
                <a:cs typeface="Aileron"/>
                <a:sym typeface="Aileron"/>
              </a:rPr>
              <a:t>A → E ⇒ thêm E vào: ABC+ = {A, B, C, E}</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C → D ⇒ thêm D vào:</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E → DH ⇒ E cho D (đã có), thêm H vào:</a:t>
            </a:r>
          </a:p>
          <a:p>
            <a:pPr algn="l">
              <a:lnSpc>
                <a:spcPts val="3831"/>
              </a:lnSpc>
              <a:spcBef>
                <a:spcPct val="0"/>
              </a:spcBef>
            </a:pPr>
            <a:r>
              <a:rPr lang="en-US" sz="2736">
                <a:solidFill>
                  <a:srgbClr val="000000"/>
                </a:solidFill>
                <a:latin typeface="Aileron"/>
                <a:ea typeface="Aileron"/>
                <a:cs typeface="Aileron"/>
                <a:sym typeface="Aileron"/>
              </a:rPr>
              <a:t>ABC+ = {A, B, C, D, E, H}</a:t>
            </a:r>
          </a:p>
          <a:p>
            <a:pPr algn="l">
              <a:lnSpc>
                <a:spcPts val="3831"/>
              </a:lnSpc>
              <a:spcBef>
                <a:spcPct val="0"/>
              </a:spcBef>
            </a:pPr>
            <a:r>
              <a:rPr lang="en-US" sz="2736">
                <a:solidFill>
                  <a:srgbClr val="000000"/>
                </a:solidFill>
                <a:latin typeface="Aileron"/>
                <a:ea typeface="Aileron"/>
                <a:cs typeface="Aileron"/>
                <a:sym typeface="Aileron"/>
              </a:rPr>
              <a:t>-&gt; (ABC)+ = {A, B, C, D, E, H} = toàn bộ thuộc tính trong Q</a:t>
            </a:r>
          </a:p>
          <a:p>
            <a:pPr algn="l">
              <a:lnSpc>
                <a:spcPts val="3831"/>
              </a:lnSpc>
              <a:spcBef>
                <a:spcPct val="0"/>
              </a:spcBef>
            </a:pPr>
            <a:r>
              <a:rPr lang="en-US" sz="2736">
                <a:solidFill>
                  <a:srgbClr val="000000"/>
                </a:solidFill>
                <a:latin typeface="Aileron"/>
                <a:ea typeface="Aileron"/>
                <a:cs typeface="Aileron"/>
                <a:sym typeface="Aileron"/>
              </a:rPr>
              <a:t>Vậy {A, B, C} là siêu khóa.</a:t>
            </a:r>
          </a:p>
          <a:p>
            <a:pPr algn="l">
              <a:lnSpc>
                <a:spcPts val="3831"/>
              </a:lnSpc>
              <a:spcBef>
                <a:spcPct val="0"/>
              </a:spcBef>
            </a:pPr>
          </a:p>
        </p:txBody>
      </p:sp>
      <p:sp>
        <p:nvSpPr>
          <p:cNvPr name="TextBox 5" id="5"/>
          <p:cNvSpPr txBox="true"/>
          <p:nvPr/>
        </p:nvSpPr>
        <p:spPr>
          <a:xfrm rot="0">
            <a:off x="9633375" y="1496412"/>
            <a:ext cx="7065316" cy="7941226"/>
          </a:xfrm>
          <a:prstGeom prst="rect">
            <a:avLst/>
          </a:prstGeom>
        </p:spPr>
        <p:txBody>
          <a:bodyPr anchor="t" rtlCol="false" tIns="0" lIns="0" bIns="0" rIns="0">
            <a:spAutoFit/>
          </a:bodyPr>
          <a:lstStyle/>
          <a:p>
            <a:pPr algn="l">
              <a:lnSpc>
                <a:spcPts val="3355"/>
              </a:lnSpc>
              <a:spcBef>
                <a:spcPct val="0"/>
              </a:spcBef>
            </a:pPr>
            <a:r>
              <a:rPr lang="en-US" sz="2396">
                <a:solidFill>
                  <a:srgbClr val="000000"/>
                </a:solidFill>
                <a:latin typeface="Aileron"/>
                <a:ea typeface="Aileron"/>
                <a:cs typeface="Aileron"/>
                <a:sym typeface="Aileron"/>
              </a:rPr>
              <a:t>Bước 2: </a:t>
            </a:r>
            <a:r>
              <a:rPr lang="en-US" sz="2396">
                <a:solidFill>
                  <a:srgbClr val="000000"/>
                </a:solidFill>
                <a:latin typeface="Aileron"/>
                <a:ea typeface="Aileron"/>
                <a:cs typeface="Aileron"/>
                <a:sym typeface="Aileron"/>
              </a:rPr>
              <a:t>Chứng minh tối thiểu</a:t>
            </a:r>
          </a:p>
          <a:p>
            <a:pPr algn="l">
              <a:lnSpc>
                <a:spcPts val="3355"/>
              </a:lnSpc>
              <a:spcBef>
                <a:spcPct val="0"/>
              </a:spcBef>
            </a:pPr>
            <a:r>
              <a:rPr lang="en-US" sz="2396">
                <a:solidFill>
                  <a:srgbClr val="000000"/>
                </a:solidFill>
                <a:latin typeface="Aileron"/>
                <a:ea typeface="Aileron"/>
                <a:cs typeface="Aileron"/>
                <a:sym typeface="Aileron"/>
              </a:rPr>
              <a:t>Thử AC+:</a:t>
            </a:r>
          </a:p>
          <a:p>
            <a:pPr algn="l">
              <a:lnSpc>
                <a:spcPts val="3355"/>
              </a:lnSpc>
              <a:spcBef>
                <a:spcPct val="0"/>
              </a:spcBef>
            </a:pPr>
            <a:r>
              <a:rPr lang="en-US" sz="2396">
                <a:solidFill>
                  <a:srgbClr val="000000"/>
                </a:solidFill>
                <a:latin typeface="Aileron"/>
                <a:ea typeface="Aileron"/>
                <a:cs typeface="Aileron"/>
                <a:sym typeface="Aileron"/>
              </a:rPr>
              <a:t>AC+ = {A, C}</a:t>
            </a:r>
          </a:p>
          <a:p>
            <a:pPr algn="l">
              <a:lnSpc>
                <a:spcPts val="3355"/>
              </a:lnSpc>
              <a:spcBef>
                <a:spcPct val="0"/>
              </a:spcBef>
            </a:pPr>
            <a:r>
              <a:rPr lang="en-US" sz="2396">
                <a:solidFill>
                  <a:srgbClr val="000000"/>
                </a:solidFill>
                <a:latin typeface="Aileron"/>
                <a:ea typeface="Aileron"/>
                <a:cs typeface="Aileron"/>
                <a:sym typeface="Aileron"/>
              </a:rPr>
              <a:t>A → E ⇒ AC+ = {A, C, E} </a:t>
            </a:r>
          </a:p>
          <a:p>
            <a:pPr algn="l">
              <a:lnSpc>
                <a:spcPts val="3355"/>
              </a:lnSpc>
              <a:spcBef>
                <a:spcPct val="0"/>
              </a:spcBef>
            </a:pPr>
            <a:r>
              <a:rPr lang="en-US" sz="2396">
                <a:solidFill>
                  <a:srgbClr val="000000"/>
                </a:solidFill>
                <a:latin typeface="Aileron"/>
                <a:ea typeface="Aileron"/>
                <a:cs typeface="Aileron"/>
                <a:sym typeface="Aileron"/>
              </a:rPr>
              <a:t>C → D ⇒ AC+ = {A, C, E, D} </a:t>
            </a:r>
          </a:p>
          <a:p>
            <a:pPr algn="l">
              <a:lnSpc>
                <a:spcPts val="3355"/>
              </a:lnSpc>
              <a:spcBef>
                <a:spcPct val="0"/>
              </a:spcBef>
            </a:pPr>
            <a:r>
              <a:rPr lang="en-US" sz="2396">
                <a:solidFill>
                  <a:srgbClr val="000000"/>
                </a:solidFill>
                <a:latin typeface="Aileron"/>
                <a:ea typeface="Aileron"/>
                <a:cs typeface="Aileron"/>
                <a:sym typeface="Aileron"/>
              </a:rPr>
              <a:t>E → DH ⇒ đã có D, thêm H ⇒ AC+ = {A, C, E, D, H}</a:t>
            </a:r>
          </a:p>
          <a:p>
            <a:pPr algn="l">
              <a:lnSpc>
                <a:spcPts val="3355"/>
              </a:lnSpc>
              <a:spcBef>
                <a:spcPct val="0"/>
              </a:spcBef>
            </a:pPr>
            <a:r>
              <a:rPr lang="en-US" sz="2396">
                <a:solidFill>
                  <a:srgbClr val="000000"/>
                </a:solidFill>
                <a:latin typeface="Aileron"/>
                <a:ea typeface="Aileron"/>
                <a:cs typeface="Aileron"/>
                <a:sym typeface="Aileron"/>
              </a:rPr>
              <a:t>→ Thiếu B ⇒ không đủ → AC không là khóa</a:t>
            </a:r>
          </a:p>
          <a:p>
            <a:pPr algn="l">
              <a:lnSpc>
                <a:spcPts val="3355"/>
              </a:lnSpc>
              <a:spcBef>
                <a:spcPct val="0"/>
              </a:spcBef>
            </a:pPr>
            <a:r>
              <a:rPr lang="en-US" sz="2396">
                <a:solidFill>
                  <a:srgbClr val="000000"/>
                </a:solidFill>
                <a:latin typeface="Aileron"/>
                <a:ea typeface="Aileron"/>
                <a:cs typeface="Aileron"/>
                <a:sym typeface="Aileron"/>
              </a:rPr>
              <a:t>Thử AB+:</a:t>
            </a:r>
          </a:p>
          <a:p>
            <a:pPr algn="l">
              <a:lnSpc>
                <a:spcPts val="3355"/>
              </a:lnSpc>
              <a:spcBef>
                <a:spcPct val="0"/>
              </a:spcBef>
            </a:pPr>
            <a:r>
              <a:rPr lang="en-US" sz="2396">
                <a:solidFill>
                  <a:srgbClr val="000000"/>
                </a:solidFill>
                <a:latin typeface="Aileron"/>
                <a:ea typeface="Aileron"/>
                <a:cs typeface="Aileron"/>
                <a:sym typeface="Aileron"/>
              </a:rPr>
              <a:t>AB+ = {A, B}</a:t>
            </a:r>
          </a:p>
          <a:p>
            <a:pPr algn="l">
              <a:lnSpc>
                <a:spcPts val="3355"/>
              </a:lnSpc>
              <a:spcBef>
                <a:spcPct val="0"/>
              </a:spcBef>
            </a:pPr>
            <a:r>
              <a:rPr lang="en-US" sz="2396">
                <a:solidFill>
                  <a:srgbClr val="000000"/>
                </a:solidFill>
                <a:latin typeface="Aileron"/>
                <a:ea typeface="Aileron"/>
                <a:cs typeface="Aileron"/>
                <a:sym typeface="Aileron"/>
              </a:rPr>
              <a:t>A → E ⇒ AB+ = {A, B, E}</a:t>
            </a:r>
          </a:p>
          <a:p>
            <a:pPr algn="l">
              <a:lnSpc>
                <a:spcPts val="3355"/>
              </a:lnSpc>
              <a:spcBef>
                <a:spcPct val="0"/>
              </a:spcBef>
            </a:pPr>
            <a:r>
              <a:rPr lang="en-US" sz="2396">
                <a:solidFill>
                  <a:srgbClr val="000000"/>
                </a:solidFill>
                <a:latin typeface="Aileron"/>
                <a:ea typeface="Aileron"/>
                <a:cs typeface="Aileron"/>
                <a:sym typeface="Aileron"/>
              </a:rPr>
              <a:t>E → DH ⇒ AB+ = {A, B, E, D, H}</a:t>
            </a:r>
          </a:p>
          <a:p>
            <a:pPr algn="l">
              <a:lnSpc>
                <a:spcPts val="3355"/>
              </a:lnSpc>
              <a:spcBef>
                <a:spcPct val="0"/>
              </a:spcBef>
            </a:pPr>
            <a:r>
              <a:rPr lang="en-US" sz="2396">
                <a:solidFill>
                  <a:srgbClr val="000000"/>
                </a:solidFill>
                <a:latin typeface="Aileron"/>
                <a:ea typeface="Aileron"/>
                <a:cs typeface="Aileron"/>
                <a:sym typeface="Aileron"/>
              </a:rPr>
              <a:t>→ Thiếu C ⇒ không đủ → AB không là khóa</a:t>
            </a:r>
          </a:p>
          <a:p>
            <a:pPr algn="l">
              <a:lnSpc>
                <a:spcPts val="3355"/>
              </a:lnSpc>
              <a:spcBef>
                <a:spcPct val="0"/>
              </a:spcBef>
            </a:pPr>
            <a:r>
              <a:rPr lang="en-US" sz="2396">
                <a:solidFill>
                  <a:srgbClr val="000000"/>
                </a:solidFill>
                <a:latin typeface="Aileron"/>
                <a:ea typeface="Aileron"/>
                <a:cs typeface="Aileron"/>
                <a:sym typeface="Aileron"/>
              </a:rPr>
              <a:t>Thử BC+:</a:t>
            </a:r>
          </a:p>
          <a:p>
            <a:pPr algn="l">
              <a:lnSpc>
                <a:spcPts val="3355"/>
              </a:lnSpc>
              <a:spcBef>
                <a:spcPct val="0"/>
              </a:spcBef>
            </a:pPr>
            <a:r>
              <a:rPr lang="en-US" sz="2396">
                <a:solidFill>
                  <a:srgbClr val="000000"/>
                </a:solidFill>
                <a:latin typeface="Aileron"/>
                <a:ea typeface="Aileron"/>
                <a:cs typeface="Aileron"/>
                <a:sym typeface="Aileron"/>
              </a:rPr>
              <a:t>BC+ = {B, C}</a:t>
            </a:r>
          </a:p>
          <a:p>
            <a:pPr algn="l">
              <a:lnSpc>
                <a:spcPts val="3355"/>
              </a:lnSpc>
              <a:spcBef>
                <a:spcPct val="0"/>
              </a:spcBef>
            </a:pPr>
            <a:r>
              <a:rPr lang="en-US" sz="2396">
                <a:solidFill>
                  <a:srgbClr val="000000"/>
                </a:solidFill>
                <a:latin typeface="Aileron"/>
                <a:ea typeface="Aileron"/>
                <a:cs typeface="Aileron"/>
                <a:sym typeface="Aileron"/>
              </a:rPr>
              <a:t>C → D ⇒ BC+ = {B, C, D}</a:t>
            </a:r>
          </a:p>
          <a:p>
            <a:pPr algn="l">
              <a:lnSpc>
                <a:spcPts val="3355"/>
              </a:lnSpc>
              <a:spcBef>
                <a:spcPct val="0"/>
              </a:spcBef>
            </a:pPr>
            <a:r>
              <a:rPr lang="en-US" sz="2396">
                <a:solidFill>
                  <a:srgbClr val="000000"/>
                </a:solidFill>
                <a:latin typeface="Aileron"/>
                <a:ea typeface="Aileron"/>
                <a:cs typeface="Aileron"/>
                <a:sym typeface="Aileron"/>
              </a:rPr>
              <a:t>→ Không có A, nên không có E, H ⇒ không đủ → BC không là khóa</a:t>
            </a:r>
          </a:p>
          <a:p>
            <a:pPr algn="l">
              <a:lnSpc>
                <a:spcPts val="3355"/>
              </a:lnSpc>
              <a:spcBef>
                <a:spcPct val="0"/>
              </a:spcBef>
            </a:pPr>
          </a:p>
          <a:p>
            <a:pPr algn="l">
              <a:lnSpc>
                <a:spcPts val="3233"/>
              </a:lnSpc>
              <a:spcBef>
                <a:spcPct val="0"/>
              </a:spcBef>
            </a:pPr>
          </a:p>
        </p:txBody>
      </p:sp>
      <p:sp>
        <p:nvSpPr>
          <p:cNvPr name="AutoShape 6" id="6"/>
          <p:cNvSpPr/>
          <p:nvPr/>
        </p:nvSpPr>
        <p:spPr>
          <a:xfrm flipV="true">
            <a:off x="8932720" y="1544037"/>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022834" y="4258405"/>
            <a:ext cx="2001085" cy="885095"/>
          </a:xfrm>
          <a:custGeom>
            <a:avLst/>
            <a:gdLst/>
            <a:ahLst/>
            <a:cxnLst/>
            <a:rect r="r" b="b" t="t" l="l"/>
            <a:pathLst>
              <a:path h="885095" w="2001085">
                <a:moveTo>
                  <a:pt x="0" y="0"/>
                </a:moveTo>
                <a:lnTo>
                  <a:pt x="2001085" y="0"/>
                </a:lnTo>
                <a:lnTo>
                  <a:pt x="2001085" y="885095"/>
                </a:lnTo>
                <a:lnTo>
                  <a:pt x="0" y="885095"/>
                </a:lnTo>
                <a:lnTo>
                  <a:pt x="0" y="0"/>
                </a:lnTo>
                <a:close/>
              </a:path>
            </a:pathLst>
          </a:custGeom>
          <a:blipFill>
            <a:blip r:embed="rId6"/>
            <a:stretch>
              <a:fillRect l="0" t="0" r="0" b="0"/>
            </a:stretch>
          </a:blipFill>
        </p:spPr>
      </p:sp>
      <p:sp>
        <p:nvSpPr>
          <p:cNvPr name="Freeform 11" id="11"/>
          <p:cNvSpPr/>
          <p:nvPr/>
        </p:nvSpPr>
        <p:spPr>
          <a:xfrm flipH="false" flipV="false" rot="0">
            <a:off x="5714872" y="2525645"/>
            <a:ext cx="9248185" cy="5407666"/>
          </a:xfrm>
          <a:custGeom>
            <a:avLst/>
            <a:gdLst/>
            <a:ahLst/>
            <a:cxnLst/>
            <a:rect r="r" b="b" t="t" l="l"/>
            <a:pathLst>
              <a:path h="5407666" w="9248185">
                <a:moveTo>
                  <a:pt x="0" y="0"/>
                </a:moveTo>
                <a:lnTo>
                  <a:pt x="9248185" y="0"/>
                </a:lnTo>
                <a:lnTo>
                  <a:pt x="9248185" y="5407666"/>
                </a:lnTo>
                <a:lnTo>
                  <a:pt x="0" y="5407666"/>
                </a:lnTo>
                <a:lnTo>
                  <a:pt x="0" y="0"/>
                </a:lnTo>
                <a:close/>
              </a:path>
            </a:pathLst>
          </a:custGeom>
          <a:blipFill>
            <a:blip r:embed="rId7"/>
            <a:stretch>
              <a:fillRect l="-716" t="-2449" r="-1193" b="-1224"/>
            </a:stretch>
          </a:blipFill>
        </p:spPr>
      </p:sp>
      <p:sp>
        <p:nvSpPr>
          <p:cNvPr name="Freeform 12" id="12"/>
          <p:cNvSpPr/>
          <p:nvPr/>
        </p:nvSpPr>
        <p:spPr>
          <a:xfrm flipH="false" flipV="false" rot="0">
            <a:off x="3527706" y="8505663"/>
            <a:ext cx="2090658" cy="752637"/>
          </a:xfrm>
          <a:custGeom>
            <a:avLst/>
            <a:gdLst/>
            <a:ahLst/>
            <a:cxnLst/>
            <a:rect r="r" b="b" t="t" l="l"/>
            <a:pathLst>
              <a:path h="752637" w="2090658">
                <a:moveTo>
                  <a:pt x="0" y="0"/>
                </a:moveTo>
                <a:lnTo>
                  <a:pt x="2090659" y="0"/>
                </a:lnTo>
                <a:lnTo>
                  <a:pt x="2090659" y="752637"/>
                </a:lnTo>
                <a:lnTo>
                  <a:pt x="0" y="7526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116732" y="8066661"/>
            <a:ext cx="7489429" cy="1408280"/>
            <a:chOff x="0" y="0"/>
            <a:chExt cx="1972525" cy="370905"/>
          </a:xfrm>
        </p:grpSpPr>
        <p:sp>
          <p:nvSpPr>
            <p:cNvPr name="Freeform 14" id="14"/>
            <p:cNvSpPr/>
            <p:nvPr/>
          </p:nvSpPr>
          <p:spPr>
            <a:xfrm flipH="false" flipV="false" rot="0">
              <a:off x="0" y="0"/>
              <a:ext cx="1972525" cy="370905"/>
            </a:xfrm>
            <a:custGeom>
              <a:avLst/>
              <a:gdLst/>
              <a:ahLst/>
              <a:cxnLst/>
              <a:rect r="r" b="b" t="t" l="l"/>
              <a:pathLst>
                <a:path h="370905" w="1972525">
                  <a:moveTo>
                    <a:pt x="52719" y="0"/>
                  </a:moveTo>
                  <a:lnTo>
                    <a:pt x="1919805" y="0"/>
                  </a:lnTo>
                  <a:cubicBezTo>
                    <a:pt x="1948921" y="0"/>
                    <a:pt x="1972525" y="23603"/>
                    <a:pt x="1972525" y="52719"/>
                  </a:cubicBezTo>
                  <a:lnTo>
                    <a:pt x="1972525" y="318186"/>
                  </a:lnTo>
                  <a:cubicBezTo>
                    <a:pt x="1972525" y="347302"/>
                    <a:pt x="1948921" y="370905"/>
                    <a:pt x="1919805" y="370905"/>
                  </a:cubicBezTo>
                  <a:lnTo>
                    <a:pt x="52719" y="370905"/>
                  </a:lnTo>
                  <a:cubicBezTo>
                    <a:pt x="23603" y="370905"/>
                    <a:pt x="0" y="347302"/>
                    <a:pt x="0" y="318186"/>
                  </a:cubicBezTo>
                  <a:lnTo>
                    <a:pt x="0" y="52719"/>
                  </a:lnTo>
                  <a:cubicBezTo>
                    <a:pt x="0" y="23603"/>
                    <a:pt x="23603" y="0"/>
                    <a:pt x="52719" y="0"/>
                  </a:cubicBezTo>
                  <a:close/>
                </a:path>
              </a:pathLst>
            </a:custGeom>
            <a:gradFill rotWithShape="true">
              <a:gsLst>
                <a:gs pos="0">
                  <a:srgbClr val="A6A6A6">
                    <a:alpha val="100000"/>
                  </a:srgbClr>
                </a:gs>
                <a:gs pos="100000">
                  <a:srgbClr val="FFFFFF">
                    <a:alpha val="100000"/>
                  </a:srgbClr>
                </a:gs>
              </a:gsLst>
              <a:lin ang="0"/>
            </a:gradFill>
          </p:spPr>
        </p:sp>
        <p:sp>
          <p:nvSpPr>
            <p:cNvPr name="TextBox 15" id="15"/>
            <p:cNvSpPr txBox="true"/>
            <p:nvPr/>
          </p:nvSpPr>
          <p:spPr>
            <a:xfrm>
              <a:off x="0" y="-85725"/>
              <a:ext cx="1972525" cy="456630"/>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7" id="17"/>
          <p:cNvSpPr txBox="true"/>
          <p:nvPr/>
        </p:nvSpPr>
        <p:spPr>
          <a:xfrm rot="0">
            <a:off x="3191545" y="981075"/>
            <a:ext cx="4081344" cy="1627072"/>
          </a:xfrm>
          <a:prstGeom prst="rect">
            <a:avLst/>
          </a:prstGeom>
        </p:spPr>
        <p:txBody>
          <a:bodyPr anchor="t" rtlCol="false" tIns="0" lIns="0" bIns="0" rIns="0">
            <a:spAutoFit/>
          </a:bodyPr>
          <a:lstStyle/>
          <a:p>
            <a:pPr algn="ctr">
              <a:lnSpc>
                <a:spcPts val="3243"/>
              </a:lnSpc>
            </a:pPr>
            <a:r>
              <a:rPr lang="en-US" sz="2317" b="true">
                <a:solidFill>
                  <a:srgbClr val="000000"/>
                </a:solidFill>
                <a:latin typeface="Aileron Bold"/>
                <a:ea typeface="Aileron Bold"/>
                <a:cs typeface="Aileron Bold"/>
                <a:sym typeface="Aileron Bold"/>
              </a:rPr>
              <a:t>Câu 8/  Q(A,B,C,D) </a:t>
            </a:r>
          </a:p>
          <a:p>
            <a:pPr algn="ctr">
              <a:lnSpc>
                <a:spcPts val="3243"/>
              </a:lnSpc>
            </a:pPr>
            <a:r>
              <a:rPr lang="en-US" sz="2317" b="true">
                <a:solidFill>
                  <a:srgbClr val="000000"/>
                </a:solidFill>
                <a:latin typeface="Aileron Bold"/>
                <a:ea typeface="Aileron Bold"/>
                <a:cs typeface="Aileron Bold"/>
                <a:sym typeface="Aileron Bold"/>
              </a:rPr>
              <a:t>F={AB→C; D→B; C→ABD} </a:t>
            </a:r>
          </a:p>
          <a:p>
            <a:pPr algn="ctr">
              <a:lnSpc>
                <a:spcPts val="3243"/>
              </a:lnSpc>
            </a:pPr>
            <a:r>
              <a:rPr lang="en-US" sz="2317" b="true">
                <a:solidFill>
                  <a:srgbClr val="000000"/>
                </a:solidFill>
                <a:latin typeface="Aileron Bold"/>
                <a:ea typeface="Aileron Bold"/>
                <a:cs typeface="Aileron Bold"/>
                <a:sym typeface="Aileron Bold"/>
              </a:rPr>
              <a:t>Hãy tìm tất cả các khóa của Q</a:t>
            </a:r>
          </a:p>
          <a:p>
            <a:pPr algn="ctr">
              <a:lnSpc>
                <a:spcPts val="3243"/>
              </a:lnSpc>
              <a:spcBef>
                <a:spcPct val="0"/>
              </a:spcBef>
            </a:pPr>
          </a:p>
        </p:txBody>
      </p:sp>
      <p:sp>
        <p:nvSpPr>
          <p:cNvPr name="TextBox 18" id="18"/>
          <p:cNvSpPr txBox="true"/>
          <p:nvPr/>
        </p:nvSpPr>
        <p:spPr>
          <a:xfrm rot="0">
            <a:off x="2121066" y="3276376"/>
            <a:ext cx="2902853" cy="81089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Times New Roman Bold"/>
                <a:ea typeface="Times New Roman Bold"/>
                <a:cs typeface="Times New Roman Bold"/>
                <a:sym typeface="Times New Roman Bold"/>
              </a:rPr>
              <a:t>G</a:t>
            </a:r>
            <a:r>
              <a:rPr lang="en-US" b="true" sz="2200">
                <a:solidFill>
                  <a:srgbClr val="000000"/>
                </a:solidFill>
                <a:latin typeface="Times New Roman Bold"/>
                <a:ea typeface="Times New Roman Bold"/>
                <a:cs typeface="Times New Roman Bold"/>
                <a:sym typeface="Times New Roman Bold"/>
              </a:rPr>
              <a:t>iải</a:t>
            </a:r>
          </a:p>
          <a:p>
            <a:pPr algn="ctr">
              <a:lnSpc>
                <a:spcPts val="3080"/>
              </a:lnSpc>
              <a:spcBef>
                <a:spcPct val="0"/>
              </a:spcBef>
            </a:pPr>
          </a:p>
        </p:txBody>
      </p:sp>
      <p:sp>
        <p:nvSpPr>
          <p:cNvPr name="TextBox 19" id="19"/>
          <p:cNvSpPr txBox="true"/>
          <p:nvPr/>
        </p:nvSpPr>
        <p:spPr>
          <a:xfrm rot="0">
            <a:off x="6511728" y="8267430"/>
            <a:ext cx="6435328" cy="1217804"/>
          </a:xfrm>
          <a:prstGeom prst="rect">
            <a:avLst/>
          </a:prstGeom>
        </p:spPr>
        <p:txBody>
          <a:bodyPr anchor="t" rtlCol="false" tIns="0" lIns="0" bIns="0" rIns="0">
            <a:spAutoFit/>
          </a:bodyPr>
          <a:lstStyle/>
          <a:p>
            <a:pPr algn="ctr">
              <a:lnSpc>
                <a:spcPts val="3226"/>
              </a:lnSpc>
              <a:spcBef>
                <a:spcPct val="0"/>
              </a:spcBef>
            </a:pPr>
            <a:r>
              <a:rPr lang="en-US" sz="2304">
                <a:solidFill>
                  <a:srgbClr val="000000"/>
                </a:solidFill>
                <a:latin typeface="Aileron"/>
                <a:ea typeface="Aileron"/>
                <a:cs typeface="Aileron"/>
                <a:sym typeface="Aileron"/>
              </a:rPr>
              <a:t>-</a:t>
            </a:r>
            <a:r>
              <a:rPr lang="en-US" sz="2304">
                <a:solidFill>
                  <a:srgbClr val="000000"/>
                </a:solidFill>
                <a:latin typeface="Aileron"/>
                <a:ea typeface="Aileron"/>
                <a:cs typeface="Aileron"/>
                <a:sym typeface="Aileron"/>
              </a:rPr>
              <a:t> AC, BC,CD không phải là khóa vì không tối thiểu</a:t>
            </a:r>
          </a:p>
          <a:p>
            <a:pPr algn="ctr">
              <a:lnSpc>
                <a:spcPts val="3226"/>
              </a:lnSpc>
              <a:spcBef>
                <a:spcPct val="0"/>
              </a:spcBef>
            </a:pPr>
            <a:r>
              <a:rPr lang="en-US" b="true" sz="2304">
                <a:solidFill>
                  <a:srgbClr val="000000"/>
                </a:solidFill>
                <a:latin typeface="Aileron Bold"/>
                <a:ea typeface="Aileron Bold"/>
                <a:cs typeface="Aileron Bold"/>
                <a:sym typeface="Aileron Bold"/>
              </a:rPr>
              <a:t>Vậy tất cả các khóa của Q là: {C, AB, AD}</a:t>
            </a:r>
          </a:p>
          <a:p>
            <a:pPr algn="ctr">
              <a:lnSpc>
                <a:spcPts val="3226"/>
              </a:lnSpc>
              <a:spcBef>
                <a:spcPct val="0"/>
              </a:spcBef>
            </a:pPr>
          </a:p>
        </p:txBody>
      </p:sp>
      <p:sp>
        <p:nvSpPr>
          <p:cNvPr name="TextBox 20" id="20"/>
          <p:cNvSpPr txBox="true"/>
          <p:nvPr/>
        </p:nvSpPr>
        <p:spPr>
          <a:xfrm rot="0">
            <a:off x="2571950" y="3880577"/>
            <a:ext cx="2001085" cy="365758"/>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Aileron"/>
                <a:ea typeface="Aileron"/>
                <a:cs typeface="Aileron"/>
                <a:sym typeface="Aileron"/>
              </a:rPr>
              <a:t>Ta Có:</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42" y="573694"/>
            <a:ext cx="5787340" cy="9350265"/>
            <a:chOff x="0" y="0"/>
            <a:chExt cx="1524238" cy="2462621"/>
          </a:xfrm>
        </p:grpSpPr>
        <p:sp>
          <p:nvSpPr>
            <p:cNvPr name="Freeform 3" id="3"/>
            <p:cNvSpPr/>
            <p:nvPr/>
          </p:nvSpPr>
          <p:spPr>
            <a:xfrm flipH="false" flipV="false" rot="0">
              <a:off x="0" y="0"/>
              <a:ext cx="1524238" cy="2462621"/>
            </a:xfrm>
            <a:custGeom>
              <a:avLst/>
              <a:gdLst/>
              <a:ahLst/>
              <a:cxnLst/>
              <a:rect r="r" b="b" t="t" l="l"/>
              <a:pathLst>
                <a:path h="2462621" w="1524238">
                  <a:moveTo>
                    <a:pt x="78926" y="0"/>
                  </a:moveTo>
                  <a:lnTo>
                    <a:pt x="1445311" y="0"/>
                  </a:lnTo>
                  <a:cubicBezTo>
                    <a:pt x="1488901" y="0"/>
                    <a:pt x="1524238" y="35337"/>
                    <a:pt x="1524238" y="78926"/>
                  </a:cubicBezTo>
                  <a:lnTo>
                    <a:pt x="1524238" y="2383695"/>
                  </a:lnTo>
                  <a:cubicBezTo>
                    <a:pt x="1524238" y="2404627"/>
                    <a:pt x="1515922" y="2424703"/>
                    <a:pt x="1501121" y="2439504"/>
                  </a:cubicBezTo>
                  <a:cubicBezTo>
                    <a:pt x="1486319" y="2454306"/>
                    <a:pt x="1466244" y="2462621"/>
                    <a:pt x="1445311" y="2462621"/>
                  </a:cubicBezTo>
                  <a:lnTo>
                    <a:pt x="78926" y="2462621"/>
                  </a:lnTo>
                  <a:cubicBezTo>
                    <a:pt x="35337" y="2462621"/>
                    <a:pt x="0" y="2427285"/>
                    <a:pt x="0" y="2383695"/>
                  </a:cubicBezTo>
                  <a:lnTo>
                    <a:pt x="0" y="78926"/>
                  </a:lnTo>
                  <a:cubicBezTo>
                    <a:pt x="0" y="57994"/>
                    <a:pt x="8315" y="37919"/>
                    <a:pt x="23117" y="23117"/>
                  </a:cubicBezTo>
                  <a:cubicBezTo>
                    <a:pt x="37919" y="8315"/>
                    <a:pt x="57994" y="0"/>
                    <a:pt x="78926" y="0"/>
                  </a:cubicBezTo>
                  <a:close/>
                </a:path>
              </a:pathLst>
            </a:custGeom>
            <a:solidFill>
              <a:srgbClr val="E1EDFC"/>
            </a:solidFill>
            <a:ln cap="rnd">
              <a:noFill/>
              <a:prstDash val="solid"/>
              <a:round/>
            </a:ln>
          </p:spPr>
        </p:sp>
        <p:sp>
          <p:nvSpPr>
            <p:cNvPr name="TextBox 4" id="4"/>
            <p:cNvSpPr txBox="true"/>
            <p:nvPr/>
          </p:nvSpPr>
          <p:spPr>
            <a:xfrm>
              <a:off x="0" y="-47625"/>
              <a:ext cx="1524238" cy="2510246"/>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716301" y="1028700"/>
            <a:ext cx="1401509" cy="1361812"/>
            <a:chOff x="0" y="0"/>
            <a:chExt cx="836493" cy="812800"/>
          </a:xfrm>
        </p:grpSpPr>
        <p:sp>
          <p:nvSpPr>
            <p:cNvPr name="Freeform 6" id="6"/>
            <p:cNvSpPr/>
            <p:nvPr/>
          </p:nvSpPr>
          <p:spPr>
            <a:xfrm flipH="false" flipV="false" rot="0">
              <a:off x="0" y="0"/>
              <a:ext cx="836493" cy="812800"/>
            </a:xfrm>
            <a:custGeom>
              <a:avLst/>
              <a:gdLst/>
              <a:ahLst/>
              <a:cxnLst/>
              <a:rect r="r" b="b" t="t" l="l"/>
              <a:pathLst>
                <a:path h="812800" w="836493">
                  <a:moveTo>
                    <a:pt x="418247" y="0"/>
                  </a:moveTo>
                  <a:cubicBezTo>
                    <a:pt x="187255" y="0"/>
                    <a:pt x="0" y="181951"/>
                    <a:pt x="0" y="406400"/>
                  </a:cubicBezTo>
                  <a:cubicBezTo>
                    <a:pt x="0" y="630849"/>
                    <a:pt x="187255" y="812800"/>
                    <a:pt x="418247" y="812800"/>
                  </a:cubicBezTo>
                  <a:cubicBezTo>
                    <a:pt x="649238" y="812800"/>
                    <a:pt x="836493" y="630849"/>
                    <a:pt x="836493" y="406400"/>
                  </a:cubicBezTo>
                  <a:cubicBezTo>
                    <a:pt x="836493" y="181951"/>
                    <a:pt x="649238" y="0"/>
                    <a:pt x="418247" y="0"/>
                  </a:cubicBezTo>
                  <a:close/>
                </a:path>
              </a:pathLst>
            </a:custGeom>
            <a:solidFill>
              <a:srgbClr val="5188CC"/>
            </a:solidFill>
          </p:spPr>
        </p:sp>
        <p:sp>
          <p:nvSpPr>
            <p:cNvPr name="TextBox 7" id="7"/>
            <p:cNvSpPr txBox="true"/>
            <p:nvPr/>
          </p:nvSpPr>
          <p:spPr>
            <a:xfrm>
              <a:off x="78421" y="28575"/>
              <a:ext cx="679651"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09324" y="1380803"/>
            <a:ext cx="615463" cy="624749"/>
          </a:xfrm>
          <a:custGeom>
            <a:avLst/>
            <a:gdLst/>
            <a:ahLst/>
            <a:cxnLst/>
            <a:rect r="r" b="b" t="t" l="l"/>
            <a:pathLst>
              <a:path h="624749" w="615463">
                <a:moveTo>
                  <a:pt x="0" y="0"/>
                </a:moveTo>
                <a:lnTo>
                  <a:pt x="615464" y="0"/>
                </a:lnTo>
                <a:lnTo>
                  <a:pt x="615464"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1275" y="8438280"/>
            <a:ext cx="1271561" cy="1271561"/>
          </a:xfrm>
          <a:custGeom>
            <a:avLst/>
            <a:gdLst/>
            <a:ahLst/>
            <a:cxnLst/>
            <a:rect r="r" b="b" t="t" l="l"/>
            <a:pathLst>
              <a:path h="1271561" w="1271561">
                <a:moveTo>
                  <a:pt x="0" y="0"/>
                </a:moveTo>
                <a:lnTo>
                  <a:pt x="1271562" y="0"/>
                </a:lnTo>
                <a:lnTo>
                  <a:pt x="1271562" y="1271561"/>
                </a:lnTo>
                <a:lnTo>
                  <a:pt x="0" y="12715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85725"/>
            <a:ext cx="983715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497059" y="2507198"/>
            <a:ext cx="5210147" cy="6699370"/>
          </a:xfrm>
          <a:prstGeom prst="rect">
            <a:avLst/>
          </a:prstGeom>
        </p:spPr>
        <p:txBody>
          <a:bodyPr anchor="t" rtlCol="false" tIns="0" lIns="0" bIns="0" rIns="0">
            <a:spAutoFit/>
          </a:bodyPr>
          <a:lstStyle/>
          <a:p>
            <a:pPr algn="just">
              <a:lnSpc>
                <a:spcPts val="3626"/>
              </a:lnSpc>
            </a:pPr>
            <a:r>
              <a:rPr lang="en-US" sz="2590" b="true">
                <a:solidFill>
                  <a:srgbClr val="000000"/>
                </a:solidFill>
                <a:latin typeface="Times New Roman Bold"/>
                <a:ea typeface="Times New Roman Bold"/>
                <a:cs typeface="Times New Roman Bold"/>
                <a:sym typeface="Times New Roman Bold"/>
              </a:rPr>
              <a:t>Câu 9/ Q(A,B,C,D,E,G)</a:t>
            </a:r>
          </a:p>
          <a:p>
            <a:pPr algn="just">
              <a:lnSpc>
                <a:spcPts val="3626"/>
              </a:lnSpc>
            </a:pPr>
            <a:r>
              <a:rPr lang="en-US" sz="2590" b="true">
                <a:solidFill>
                  <a:srgbClr val="000000"/>
                </a:solidFill>
                <a:latin typeface="Times New Roman Bold"/>
                <a:ea typeface="Times New Roman Bold"/>
                <a:cs typeface="Times New Roman Bold"/>
                <a:sym typeface="Times New Roman Bold"/>
              </a:rPr>
              <a:t>F={AB→C;C→A;BC→D;ACD→B;D→EG;BE→C;CG→BD;CE→G} Hãy tìm tất cả các khóa của Q.</a:t>
            </a:r>
          </a:p>
          <a:p>
            <a:pPr algn="just">
              <a:lnSpc>
                <a:spcPts val="4746"/>
              </a:lnSpc>
            </a:pPr>
          </a:p>
          <a:p>
            <a:pPr algn="just">
              <a:lnSpc>
                <a:spcPts val="3359"/>
              </a:lnSpc>
            </a:pPr>
            <a:r>
              <a:rPr lang="en-US" sz="2400">
                <a:solidFill>
                  <a:srgbClr val="000000"/>
                </a:solidFill>
                <a:latin typeface="Times New Roman"/>
                <a:ea typeface="Times New Roman"/>
                <a:cs typeface="Times New Roman"/>
                <a:sym typeface="Times New Roman"/>
              </a:rPr>
              <a:t>Trái = {A, B, C, D, E, G}</a:t>
            </a:r>
          </a:p>
          <a:p>
            <a:pPr algn="just">
              <a:lnSpc>
                <a:spcPts val="3359"/>
              </a:lnSpc>
            </a:pPr>
            <a:r>
              <a:rPr lang="en-US" sz="2400">
                <a:solidFill>
                  <a:srgbClr val="000000"/>
                </a:solidFill>
                <a:latin typeface="Times New Roman"/>
                <a:ea typeface="Times New Roman"/>
                <a:cs typeface="Times New Roman"/>
                <a:sym typeface="Times New Roman"/>
              </a:rPr>
              <a:t>Phải = {C, A, D, B, E, G}</a:t>
            </a:r>
          </a:p>
          <a:p>
            <a:pPr algn="just">
              <a:lnSpc>
                <a:spcPts val="3359"/>
              </a:lnSpc>
            </a:pPr>
            <a:r>
              <a:rPr lang="en-US" sz="2400">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359"/>
              </a:lnSpc>
            </a:pPr>
            <a:r>
              <a:rPr lang="en-US" sz="2400">
                <a:solidFill>
                  <a:srgbClr val="000000"/>
                </a:solidFill>
                <a:latin typeface="Times New Roman"/>
                <a:ea typeface="Times New Roman"/>
                <a:cs typeface="Times New Roman"/>
                <a:sym typeface="Times New Roman"/>
              </a:rPr>
              <a:t>Tập trung gian = Trái ∩ Phải = {A, B, C, D, E, G}</a:t>
            </a:r>
          </a:p>
          <a:p>
            <a:pPr algn="just">
              <a:lnSpc>
                <a:spcPts val="3359"/>
              </a:lnSpc>
            </a:pPr>
            <a:r>
              <a:rPr lang="en-US" sz="2400">
                <a:solidFill>
                  <a:srgbClr val="000000"/>
                </a:solidFill>
                <a:latin typeface="Times New Roman"/>
                <a:ea typeface="Times New Roman"/>
                <a:cs typeface="Times New Roman"/>
                <a:sym typeface="Times New Roman"/>
              </a:rPr>
              <a:t>Xét tất cả các tập con của Q có thể là khóa </a:t>
            </a:r>
          </a:p>
        </p:txBody>
      </p:sp>
      <p:graphicFrame>
        <p:nvGraphicFramePr>
          <p:cNvPr name="Object 12" id="12"/>
          <p:cNvGraphicFramePr/>
          <p:nvPr/>
        </p:nvGraphicFramePr>
        <p:xfrm>
          <a:off x="6339565" y="1028700"/>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936" y="762444"/>
            <a:ext cx="5576020" cy="9093198"/>
            <a:chOff x="0" y="0"/>
            <a:chExt cx="1468581" cy="2394916"/>
          </a:xfrm>
        </p:grpSpPr>
        <p:sp>
          <p:nvSpPr>
            <p:cNvPr name="Freeform 3" id="3"/>
            <p:cNvSpPr/>
            <p:nvPr/>
          </p:nvSpPr>
          <p:spPr>
            <a:xfrm flipH="false" flipV="false" rot="0">
              <a:off x="0" y="0"/>
              <a:ext cx="1468581" cy="2394916"/>
            </a:xfrm>
            <a:custGeom>
              <a:avLst/>
              <a:gdLst/>
              <a:ahLst/>
              <a:cxnLst/>
              <a:rect r="r" b="b" t="t" l="l"/>
              <a:pathLst>
                <a:path h="2394916" w="1468581">
                  <a:moveTo>
                    <a:pt x="81917" y="0"/>
                  </a:moveTo>
                  <a:lnTo>
                    <a:pt x="1386664" y="0"/>
                  </a:lnTo>
                  <a:cubicBezTo>
                    <a:pt x="1408390" y="0"/>
                    <a:pt x="1429226" y="8631"/>
                    <a:pt x="1444588" y="23993"/>
                  </a:cubicBezTo>
                  <a:cubicBezTo>
                    <a:pt x="1459951" y="39356"/>
                    <a:pt x="1468581" y="60192"/>
                    <a:pt x="1468581" y="81917"/>
                  </a:cubicBezTo>
                  <a:lnTo>
                    <a:pt x="1468581" y="2312999"/>
                  </a:lnTo>
                  <a:cubicBezTo>
                    <a:pt x="1468581" y="2334725"/>
                    <a:pt x="1459951" y="2355561"/>
                    <a:pt x="1444588" y="2370923"/>
                  </a:cubicBezTo>
                  <a:cubicBezTo>
                    <a:pt x="1429226" y="2386286"/>
                    <a:pt x="1408390" y="2394916"/>
                    <a:pt x="1386664" y="2394916"/>
                  </a:cubicBezTo>
                  <a:lnTo>
                    <a:pt x="81917" y="2394916"/>
                  </a:lnTo>
                  <a:cubicBezTo>
                    <a:pt x="60192" y="2394916"/>
                    <a:pt x="39356" y="2386286"/>
                    <a:pt x="23993" y="2370923"/>
                  </a:cubicBezTo>
                  <a:cubicBezTo>
                    <a:pt x="8631" y="2355561"/>
                    <a:pt x="0" y="2334725"/>
                    <a:pt x="0" y="2312999"/>
                  </a:cubicBezTo>
                  <a:lnTo>
                    <a:pt x="0" y="81917"/>
                  </a:lnTo>
                  <a:cubicBezTo>
                    <a:pt x="0" y="60192"/>
                    <a:pt x="8631" y="39356"/>
                    <a:pt x="23993" y="23993"/>
                  </a:cubicBezTo>
                  <a:cubicBezTo>
                    <a:pt x="39356" y="8631"/>
                    <a:pt x="60192" y="0"/>
                    <a:pt x="81917" y="0"/>
                  </a:cubicBezTo>
                  <a:close/>
                </a:path>
              </a:pathLst>
            </a:custGeom>
            <a:solidFill>
              <a:srgbClr val="E1EDFC"/>
            </a:solidFill>
            <a:ln cap="rnd">
              <a:noFill/>
              <a:prstDash val="solid"/>
              <a:round/>
            </a:ln>
          </p:spPr>
        </p:sp>
        <p:sp>
          <p:nvSpPr>
            <p:cNvPr name="TextBox 4" id="4"/>
            <p:cNvSpPr txBox="true"/>
            <p:nvPr/>
          </p:nvSpPr>
          <p:spPr>
            <a:xfrm>
              <a:off x="0" y="-47625"/>
              <a:ext cx="1468581" cy="24425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813079" y="1028700"/>
            <a:ext cx="1285562" cy="12855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49120" y="1311339"/>
            <a:ext cx="696725" cy="707237"/>
          </a:xfrm>
          <a:custGeom>
            <a:avLst/>
            <a:gdLst/>
            <a:ahLst/>
            <a:cxnLst/>
            <a:rect r="r" b="b" t="t" l="l"/>
            <a:pathLst>
              <a:path h="707237" w="696725">
                <a:moveTo>
                  <a:pt x="0" y="0"/>
                </a:moveTo>
                <a:lnTo>
                  <a:pt x="696725" y="0"/>
                </a:lnTo>
                <a:lnTo>
                  <a:pt x="696725" y="707237"/>
                </a:lnTo>
                <a:lnTo>
                  <a:pt x="0" y="707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843041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8173" y="63945"/>
            <a:ext cx="9275207" cy="748029"/>
          </a:xfrm>
          <a:prstGeom prst="rect">
            <a:avLst/>
          </a:prstGeom>
        </p:spPr>
        <p:txBody>
          <a:bodyPr anchor="t" rtlCol="false" tIns="0" lIns="0" bIns="0" rIns="0">
            <a:spAutoFit/>
          </a:bodyPr>
          <a:lstStyle/>
          <a:p>
            <a:pPr algn="ctr">
              <a:lnSpc>
                <a:spcPts val="6020"/>
              </a:lnSpc>
              <a:spcBef>
                <a:spcPct val="0"/>
              </a:spcBef>
            </a:pPr>
            <a:r>
              <a:rPr lang="en-US" b="true" sz="4300">
                <a:solidFill>
                  <a:srgbClr val="004AAD"/>
                </a:solidFill>
                <a:latin typeface="Aileron Bold"/>
                <a:ea typeface="Aileron Bold"/>
                <a:cs typeface="Aileron Bold"/>
                <a:sym typeface="Aileron Bold"/>
              </a:rPr>
              <a:t>NGUYỄN THỊ NGỌC ÁNH-23700721</a:t>
            </a:r>
          </a:p>
        </p:txBody>
      </p:sp>
      <p:graphicFrame>
        <p:nvGraphicFramePr>
          <p:cNvPr name="Object 11" id="11"/>
          <p:cNvGraphicFramePr/>
          <p:nvPr/>
        </p:nvGraphicFramePr>
        <p:xfrm>
          <a:off x="6176304" y="911988"/>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2" id="12"/>
          <p:cNvSpPr txBox="true"/>
          <p:nvPr/>
        </p:nvSpPr>
        <p:spPr>
          <a:xfrm rot="0">
            <a:off x="7685652" y="9649587"/>
            <a:ext cx="8414623" cy="453388"/>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Times New Roman"/>
                <a:ea typeface="Times New Roman"/>
                <a:cs typeface="Times New Roman"/>
                <a:sym typeface="Times New Roman"/>
              </a:rPr>
              <a:t>Kết quả: lược đồ Q có 7 khóa là: AB, BC, BD, BE, CD, CE, CG</a:t>
            </a:r>
          </a:p>
        </p:txBody>
      </p:sp>
      <p:sp>
        <p:nvSpPr>
          <p:cNvPr name="TextBox 13" id="13"/>
          <p:cNvSpPr txBox="true"/>
          <p:nvPr/>
        </p:nvSpPr>
        <p:spPr>
          <a:xfrm rot="0">
            <a:off x="365873" y="2771462"/>
            <a:ext cx="5210147" cy="4413250"/>
          </a:xfrm>
          <a:prstGeom prst="rect">
            <a:avLst/>
          </a:prstGeom>
        </p:spPr>
        <p:txBody>
          <a:bodyPr anchor="t" rtlCol="false" tIns="0" lIns="0" bIns="0" rIns="0">
            <a:spAutoFit/>
          </a:bodyPr>
          <a:lstStyle/>
          <a:p>
            <a:pPr algn="just">
              <a:lnSpc>
                <a:spcPts val="3499"/>
              </a:lnSpc>
            </a:pPr>
            <a:r>
              <a:rPr lang="en-US" b="true" sz="2499">
                <a:solidFill>
                  <a:srgbClr val="000000"/>
                </a:solidFill>
                <a:latin typeface="Times New Roman Bold"/>
                <a:ea typeface="Times New Roman Bold"/>
                <a:cs typeface="Times New Roman Bold"/>
                <a:sym typeface="Times New Roman Bold"/>
              </a:rPr>
              <a:t>Câu 9</a:t>
            </a:r>
            <a:r>
              <a:rPr lang="en-US" sz="2499">
                <a:solidFill>
                  <a:srgbClr val="000000"/>
                </a:solidFill>
                <a:latin typeface="Times New Roman"/>
                <a:ea typeface="Times New Roman"/>
                <a:cs typeface="Times New Roman"/>
                <a:sym typeface="Times New Roman"/>
              </a:rPr>
              <a:t>: </a:t>
            </a:r>
          </a:p>
          <a:p>
            <a:pPr algn="just">
              <a:lnSpc>
                <a:spcPts val="3499"/>
              </a:lnSpc>
            </a:pPr>
            <a:r>
              <a:rPr lang="en-US" sz="2499">
                <a:solidFill>
                  <a:srgbClr val="000000"/>
                </a:solidFill>
                <a:latin typeface="Times New Roman"/>
                <a:ea typeface="Times New Roman"/>
                <a:cs typeface="Times New Roman"/>
                <a:sym typeface="Times New Roman"/>
              </a:rPr>
              <a:t>Trái = {A, B, C, D, E, G}</a:t>
            </a:r>
          </a:p>
          <a:p>
            <a:pPr algn="just">
              <a:lnSpc>
                <a:spcPts val="3499"/>
              </a:lnSpc>
            </a:pPr>
            <a:r>
              <a:rPr lang="en-US" sz="2499">
                <a:solidFill>
                  <a:srgbClr val="000000"/>
                </a:solidFill>
                <a:latin typeface="Times New Roman"/>
                <a:ea typeface="Times New Roman"/>
                <a:cs typeface="Times New Roman"/>
                <a:sym typeface="Times New Roman"/>
              </a:rPr>
              <a:t>Phải = {C, A, D, B, E, G}</a:t>
            </a:r>
          </a:p>
          <a:p>
            <a:pPr algn="just">
              <a:lnSpc>
                <a:spcPts val="3499"/>
              </a:lnSpc>
            </a:pPr>
            <a:r>
              <a:rPr lang="en-US" sz="2499">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499"/>
              </a:lnSpc>
            </a:pPr>
            <a:r>
              <a:rPr lang="en-US" sz="2499">
                <a:solidFill>
                  <a:srgbClr val="000000"/>
                </a:solidFill>
                <a:latin typeface="Times New Roman"/>
                <a:ea typeface="Times New Roman"/>
                <a:cs typeface="Times New Roman"/>
                <a:sym typeface="Times New Roman"/>
              </a:rPr>
              <a:t>Tập trung gian = Trái ∩ Phải = {A, B, C, D, E, G}</a:t>
            </a:r>
          </a:p>
          <a:p>
            <a:pPr algn="just">
              <a:lnSpc>
                <a:spcPts val="3499"/>
              </a:lnSpc>
            </a:pPr>
            <a:r>
              <a:rPr lang="en-US" sz="2499">
                <a:solidFill>
                  <a:srgbClr val="000000"/>
                </a:solidFill>
                <a:latin typeface="Times New Roman"/>
                <a:ea typeface="Times New Roman"/>
                <a:cs typeface="Times New Roman"/>
                <a:sym typeface="Times New Roman"/>
              </a:rPr>
              <a:t>Xét tất cả các tập con của Q có thể là khóa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2175351" y="3534948"/>
            <a:ext cx="2902853" cy="763268"/>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G</a:t>
            </a:r>
            <a:r>
              <a:rPr lang="en-US" b="true" sz="2200">
                <a:solidFill>
                  <a:srgbClr val="000000"/>
                </a:solidFill>
                <a:latin typeface="Aileron Bold"/>
                <a:ea typeface="Aileron Bold"/>
                <a:cs typeface="Aileron Bold"/>
                <a:sym typeface="Aileron Bold"/>
              </a:rPr>
              <a:t>iải</a:t>
            </a:r>
          </a:p>
          <a:p>
            <a:pPr algn="ctr">
              <a:lnSpc>
                <a:spcPts val="3080"/>
              </a:lnSpc>
              <a:spcBef>
                <a:spcPct val="0"/>
              </a:spcBef>
            </a:pPr>
          </a:p>
        </p:txBody>
      </p:sp>
      <p:sp>
        <p:nvSpPr>
          <p:cNvPr name="TextBox 12" id="12"/>
          <p:cNvSpPr txBox="true"/>
          <p:nvPr/>
        </p:nvSpPr>
        <p:spPr>
          <a:xfrm rot="0">
            <a:off x="3339799" y="1247680"/>
            <a:ext cx="8335685" cy="2325368"/>
          </a:xfrm>
          <a:prstGeom prst="rect">
            <a:avLst/>
          </a:prstGeom>
        </p:spPr>
        <p:txBody>
          <a:bodyPr anchor="t" rtlCol="false" tIns="0" lIns="0" bIns="0" rIns="0">
            <a:spAutoFit/>
          </a:bodyPr>
          <a:lstStyle/>
          <a:p>
            <a:pPr algn="l">
              <a:lnSpc>
                <a:spcPts val="3080"/>
              </a:lnSpc>
            </a:pPr>
            <a:r>
              <a:rPr lang="en-US" sz="2200" b="true">
                <a:solidFill>
                  <a:srgbClr val="000000"/>
                </a:solidFill>
                <a:latin typeface="Aileron Bold"/>
                <a:ea typeface="Aileron Bold"/>
                <a:cs typeface="Aileron Bold"/>
                <a:sym typeface="Aileron Bold"/>
              </a:rPr>
              <a:t>Câu 10/ Xác định phủ tối thiểu của tập phụ thuộc hàm sau: </a:t>
            </a:r>
          </a:p>
          <a:p>
            <a:pPr algn="l">
              <a:lnSpc>
                <a:spcPts val="3080"/>
              </a:lnSpc>
            </a:pPr>
            <a:r>
              <a:rPr lang="en-US" sz="2200" b="true">
                <a:solidFill>
                  <a:srgbClr val="000000"/>
                </a:solidFill>
                <a:latin typeface="Aileron Bold"/>
                <a:ea typeface="Aileron Bold"/>
                <a:cs typeface="Aileron Bold"/>
                <a:sym typeface="Aileron Bold"/>
              </a:rPr>
              <a:t>a) Q(A,B,C,D,E,G), </a:t>
            </a:r>
          </a:p>
          <a:p>
            <a:pPr algn="l">
              <a:lnSpc>
                <a:spcPts val="3080"/>
              </a:lnSpc>
            </a:pPr>
            <a:r>
              <a:rPr lang="en-US" sz="2200" b="true">
                <a:solidFill>
                  <a:srgbClr val="000000"/>
                </a:solidFill>
                <a:latin typeface="Aileron Bold"/>
                <a:ea typeface="Aileron Bold"/>
                <a:cs typeface="Aileron Bold"/>
                <a:sym typeface="Aileron Bold"/>
              </a:rPr>
              <a:t>F={AB→C;C→A;BC→D;ACD→B;D→EG;BE→C;CG→BD;CE→AG} </a:t>
            </a:r>
          </a:p>
          <a:p>
            <a:pPr algn="l">
              <a:lnSpc>
                <a:spcPts val="3080"/>
              </a:lnSpc>
            </a:pPr>
            <a:r>
              <a:rPr lang="en-US" sz="2200" b="true">
                <a:solidFill>
                  <a:srgbClr val="000000"/>
                </a:solidFill>
                <a:latin typeface="Aileron Bold"/>
                <a:ea typeface="Aileron Bold"/>
                <a:cs typeface="Aileron Bold"/>
                <a:sym typeface="Aileron Bold"/>
              </a:rPr>
              <a:t>b) Q(A,B,C) </a:t>
            </a:r>
          </a:p>
          <a:p>
            <a:pPr algn="l">
              <a:lnSpc>
                <a:spcPts val="3080"/>
              </a:lnSpc>
            </a:pPr>
            <a:r>
              <a:rPr lang="en-US" sz="2200" b="true">
                <a:solidFill>
                  <a:srgbClr val="000000"/>
                </a:solidFill>
                <a:latin typeface="Aileron Bold"/>
                <a:ea typeface="Aileron Bold"/>
                <a:cs typeface="Aileron Bold"/>
                <a:sym typeface="Aileron Bold"/>
              </a:rPr>
              <a:t>F={A→B,A→C,B→A,C→A,B→C}</a:t>
            </a:r>
          </a:p>
          <a:p>
            <a:pPr algn="ctr">
              <a:lnSpc>
                <a:spcPts val="3080"/>
              </a:lnSpc>
              <a:spcBef>
                <a:spcPct val="0"/>
              </a:spcBef>
            </a:pPr>
          </a:p>
        </p:txBody>
      </p:sp>
      <p:sp>
        <p:nvSpPr>
          <p:cNvPr name="TextBox 13" id="13"/>
          <p:cNvSpPr txBox="true"/>
          <p:nvPr/>
        </p:nvSpPr>
        <p:spPr>
          <a:xfrm rot="0">
            <a:off x="3339799" y="3971655"/>
            <a:ext cx="9960173" cy="6860184"/>
          </a:xfrm>
          <a:prstGeom prst="rect">
            <a:avLst/>
          </a:prstGeom>
        </p:spPr>
        <p:txBody>
          <a:bodyPr anchor="t" rtlCol="false" tIns="0" lIns="0" bIns="0" rIns="0">
            <a:spAutoFit/>
          </a:bodyPr>
          <a:lstStyle/>
          <a:p>
            <a:pPr algn="l">
              <a:lnSpc>
                <a:spcPts val="3029"/>
              </a:lnSpc>
            </a:pPr>
            <a:r>
              <a:rPr lang="en-US" sz="2164">
                <a:solidFill>
                  <a:srgbClr val="000000"/>
                </a:solidFill>
                <a:latin typeface="Aileron"/>
                <a:ea typeface="Aileron"/>
                <a:cs typeface="Aileron"/>
                <a:sym typeface="Aileron"/>
              </a:rPr>
              <a:t>a) Q(A,B,C,D,E,G), </a:t>
            </a:r>
          </a:p>
          <a:p>
            <a:pPr algn="l">
              <a:lnSpc>
                <a:spcPts val="3029"/>
              </a:lnSpc>
            </a:pPr>
            <a:r>
              <a:rPr lang="en-US" sz="2164">
                <a:solidFill>
                  <a:srgbClr val="000000"/>
                </a:solidFill>
                <a:latin typeface="Aileron"/>
                <a:ea typeface="Aileron"/>
                <a:cs typeface="Aileron"/>
                <a:sym typeface="Aileron"/>
              </a:rPr>
              <a:t>F={AB→C;C→A;BC→D;ACD→B;D→EG;BE→C;CG→BD;CE→AG} </a:t>
            </a:r>
          </a:p>
          <a:p>
            <a:pPr algn="l">
              <a:lnSpc>
                <a:spcPts val="3029"/>
              </a:lnSpc>
            </a:pPr>
            <a:r>
              <a:rPr lang="en-US" sz="2164">
                <a:solidFill>
                  <a:srgbClr val="000000"/>
                </a:solidFill>
                <a:latin typeface="Aileron"/>
                <a:ea typeface="Aileron"/>
                <a:cs typeface="Aileron"/>
                <a:sym typeface="Aileron"/>
              </a:rPr>
              <a:t>Bước 1: Phân rã vế phải:</a:t>
            </a:r>
          </a:p>
          <a:p>
            <a:pPr algn="l">
              <a:lnSpc>
                <a:spcPts val="3029"/>
              </a:lnSpc>
            </a:pPr>
            <a:r>
              <a:rPr lang="en-US" sz="2164">
                <a:solidFill>
                  <a:srgbClr val="000000"/>
                </a:solidFill>
                <a:latin typeface="Aileron"/>
                <a:ea typeface="Aileron"/>
                <a:cs typeface="Aileron"/>
                <a:sym typeface="Aileron"/>
              </a:rPr>
              <a:t>F1​={AB→C;C→A;BC→D;ACD→B;D→E;D→G;BE→C;CG→B;CG→D;CE→A;CE→G}</a:t>
            </a:r>
          </a:p>
          <a:p>
            <a:pPr algn="l">
              <a:lnSpc>
                <a:spcPts val="3029"/>
              </a:lnSpc>
            </a:pPr>
            <a:r>
              <a:rPr lang="en-US" sz="2164">
                <a:solidFill>
                  <a:srgbClr val="000000"/>
                </a:solidFill>
                <a:latin typeface="Aileron"/>
                <a:ea typeface="Aileron"/>
                <a:cs typeface="Aileron"/>
                <a:sym typeface="Aileron"/>
              </a:rPr>
              <a:t>Bước 2: Loại bỏ thuộc tính dư thừa ở vế trái:</a:t>
            </a:r>
          </a:p>
          <a:p>
            <a:pPr algn="l">
              <a:lnSpc>
                <a:spcPts val="3029"/>
              </a:lnSpc>
            </a:pPr>
            <a:r>
              <a:rPr lang="en-US" sz="2164">
                <a:solidFill>
                  <a:srgbClr val="000000"/>
                </a:solidFill>
                <a:latin typeface="Aileron"/>
                <a:ea typeface="Aileron"/>
                <a:cs typeface="Aileron"/>
                <a:sym typeface="Aileron"/>
              </a:rPr>
              <a:t>* Xét AB→C:</a:t>
            </a:r>
          </a:p>
          <a:p>
            <a:pPr algn="l">
              <a:lnSpc>
                <a:spcPts val="3029"/>
              </a:lnSpc>
            </a:pPr>
            <a:r>
              <a:rPr lang="en-US" sz="2164">
                <a:solidFill>
                  <a:srgbClr val="000000"/>
                </a:solidFill>
                <a:latin typeface="Aileron"/>
                <a:ea typeface="Aileron"/>
                <a:cs typeface="Aileron"/>
                <a:sym typeface="Aileron"/>
              </a:rPr>
              <a:t>- Nếu bỏ A: {B}F1+​={B}, không chứa C =&gt; A không dư thừa.</a:t>
            </a:r>
          </a:p>
          <a:p>
            <a:pPr algn="l">
              <a:lnSpc>
                <a:spcPts val="3029"/>
              </a:lnSpc>
            </a:pPr>
            <a:r>
              <a:rPr lang="en-US" sz="2164">
                <a:solidFill>
                  <a:srgbClr val="000000"/>
                </a:solidFill>
                <a:latin typeface="Aileron"/>
                <a:ea typeface="Aileron"/>
                <a:cs typeface="Aileron"/>
                <a:sym typeface="Aileron"/>
              </a:rPr>
              <a:t>- Nếu bỏ B: {A}F1+​={A}, không chứa C =&gt; B không dư thừa. </a:t>
            </a:r>
          </a:p>
          <a:p>
            <a:pPr algn="l">
              <a:lnSpc>
                <a:spcPts val="3029"/>
              </a:lnSpc>
            </a:pPr>
            <a:r>
              <a:rPr lang="en-US" sz="2164">
                <a:solidFill>
                  <a:srgbClr val="000000"/>
                </a:solidFill>
                <a:latin typeface="Aileron"/>
                <a:ea typeface="Aileron"/>
                <a:cs typeface="Aileron"/>
                <a:sym typeface="Aileron"/>
              </a:rPr>
              <a:t>Vậy AB→C giữ nguyên.</a:t>
            </a:r>
          </a:p>
          <a:p>
            <a:pPr algn="l">
              <a:lnSpc>
                <a:spcPts val="3029"/>
              </a:lnSpc>
            </a:pPr>
            <a:r>
              <a:rPr lang="en-US" sz="2164">
                <a:solidFill>
                  <a:srgbClr val="000000"/>
                </a:solidFill>
                <a:latin typeface="Aileron"/>
                <a:ea typeface="Aileron"/>
                <a:cs typeface="Aileron"/>
                <a:sym typeface="Aileron"/>
              </a:rPr>
              <a:t>* Xét BC→D:</a:t>
            </a:r>
          </a:p>
          <a:p>
            <a:pPr algn="l">
              <a:lnSpc>
                <a:spcPts val="3029"/>
              </a:lnSpc>
            </a:pPr>
            <a:r>
              <a:rPr lang="en-US" sz="2164">
                <a:solidFill>
                  <a:srgbClr val="000000"/>
                </a:solidFill>
                <a:latin typeface="Aileron"/>
                <a:ea typeface="Aileron"/>
                <a:cs typeface="Aileron"/>
                <a:sym typeface="Aileron"/>
              </a:rPr>
              <a:t>- Nếu bỏ B: {C}F1+​={C,A}, không chứa D =&gt; B không dư thừa.</a:t>
            </a:r>
          </a:p>
          <a:p>
            <a:pPr algn="l">
              <a:lnSpc>
                <a:spcPts val="3029"/>
              </a:lnSpc>
            </a:pPr>
            <a:r>
              <a:rPr lang="en-US" sz="2164">
                <a:solidFill>
                  <a:srgbClr val="000000"/>
                </a:solidFill>
                <a:latin typeface="Aileron"/>
                <a:ea typeface="Aileron"/>
                <a:cs typeface="Aileron"/>
                <a:sym typeface="Aileron"/>
              </a:rPr>
              <a:t>- Nếu bỏ C: {B}F1+​={B}, không chứa D =&gt; C không dư thừa.</a:t>
            </a:r>
          </a:p>
          <a:p>
            <a:pPr algn="l">
              <a:lnSpc>
                <a:spcPts val="3029"/>
              </a:lnSpc>
            </a:pPr>
            <a:r>
              <a:rPr lang="en-US" sz="2164">
                <a:solidFill>
                  <a:srgbClr val="000000"/>
                </a:solidFill>
                <a:latin typeface="Aileron"/>
                <a:ea typeface="Aileron"/>
                <a:cs typeface="Aileron"/>
                <a:sym typeface="Aileron"/>
              </a:rPr>
              <a:t>Vậy BC→D giữ nguyên.</a:t>
            </a:r>
          </a:p>
          <a:p>
            <a:pPr algn="l">
              <a:lnSpc>
                <a:spcPts val="3029"/>
              </a:lnSpc>
            </a:pPr>
            <a:r>
              <a:rPr lang="en-US" sz="2164">
                <a:solidFill>
                  <a:srgbClr val="000000"/>
                </a:solidFill>
                <a:latin typeface="Aileron"/>
                <a:ea typeface="Aileron"/>
                <a:cs typeface="Aileron"/>
                <a:sym typeface="Aileron"/>
              </a:rPr>
              <a:t>* Xét ACD→B:</a:t>
            </a:r>
          </a:p>
          <a:p>
            <a:pPr algn="l">
              <a:lnSpc>
                <a:spcPts val="3029"/>
              </a:lnSpc>
            </a:pPr>
            <a:r>
              <a:rPr lang="en-US" sz="2164">
                <a:solidFill>
                  <a:srgbClr val="000000"/>
                </a:solidFill>
                <a:latin typeface="Aileron"/>
                <a:ea typeface="Aileron"/>
                <a:cs typeface="Aileron"/>
                <a:sym typeface="Aileron"/>
              </a:rPr>
              <a:t>- Nếu bỏ A: {CD}F1+​={C,D,E,G,B}, chứa B =&gt; A dư thừa. Loại bỏ A</a:t>
            </a:r>
          </a:p>
          <a:p>
            <a:pPr algn="l">
              <a:lnSpc>
                <a:spcPts val="3029"/>
              </a:lnSpc>
            </a:pPr>
            <a:r>
              <a:rPr lang="en-US" sz="2164">
                <a:solidFill>
                  <a:srgbClr val="000000"/>
                </a:solidFill>
                <a:latin typeface="Aileron"/>
                <a:ea typeface="Aileron"/>
                <a:cs typeface="Aileron"/>
                <a:sym typeface="Aileron"/>
              </a:rPr>
              <a:t>Vậy thay ACD→B bằng CD→B.</a:t>
            </a:r>
          </a:p>
          <a:p>
            <a:pPr algn="l">
              <a:lnSpc>
                <a:spcPts val="3029"/>
              </a:lnSpc>
              <a:spcBef>
                <a:spcPct val="0"/>
              </a:spcBef>
            </a:pPr>
          </a:p>
          <a:p>
            <a:pPr algn="l">
              <a:lnSpc>
                <a:spcPts val="3029"/>
              </a:lnSpc>
              <a:spcBef>
                <a:spcPct val="0"/>
              </a:spcBef>
            </a:pPr>
            <a:r>
              <a:rPr lang="en-US" sz="2164">
                <a:solidFill>
                  <a:srgbClr val="000000"/>
                </a:solidFill>
                <a:latin typeface="Aileron"/>
                <a:ea typeface="Aileron"/>
                <a:cs typeface="Aileron"/>
                <a:sym typeface="Aileron"/>
              </a:rPr>
              <a:t>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996" y="0"/>
            <a:ext cx="18390996" cy="10287000"/>
            <a:chOff x="0" y="0"/>
            <a:chExt cx="4843719" cy="2709333"/>
          </a:xfrm>
        </p:grpSpPr>
        <p:sp>
          <p:nvSpPr>
            <p:cNvPr name="Freeform 3" id="3"/>
            <p:cNvSpPr/>
            <p:nvPr/>
          </p:nvSpPr>
          <p:spPr>
            <a:xfrm flipH="false" flipV="false" rot="0">
              <a:off x="0" y="0"/>
              <a:ext cx="4843719" cy="2709333"/>
            </a:xfrm>
            <a:custGeom>
              <a:avLst/>
              <a:gdLst/>
              <a:ahLst/>
              <a:cxnLst/>
              <a:rect r="r" b="b" t="t" l="l"/>
              <a:pathLst>
                <a:path h="2709333" w="4843719">
                  <a:moveTo>
                    <a:pt x="0" y="0"/>
                  </a:moveTo>
                  <a:lnTo>
                    <a:pt x="4843719" y="0"/>
                  </a:lnTo>
                  <a:lnTo>
                    <a:pt x="4843719" y="2709333"/>
                  </a:lnTo>
                  <a:lnTo>
                    <a:pt x="0" y="2709333"/>
                  </a:lnTo>
                  <a:close/>
                </a:path>
              </a:pathLst>
            </a:custGeom>
            <a:solidFill>
              <a:srgbClr val="E1EDFC"/>
            </a:solidFill>
          </p:spPr>
        </p:sp>
        <p:sp>
          <p:nvSpPr>
            <p:cNvPr name="TextBox 4" id="4"/>
            <p:cNvSpPr txBox="true"/>
            <p:nvPr/>
          </p:nvSpPr>
          <p:spPr>
            <a:xfrm>
              <a:off x="0" y="-47625"/>
              <a:ext cx="4843719"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510912" y="1539683"/>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56608" y="2434328"/>
            <a:ext cx="17717382" cy="7240766"/>
            <a:chOff x="0" y="0"/>
            <a:chExt cx="4666306" cy="1907033"/>
          </a:xfrm>
        </p:grpSpPr>
        <p:sp>
          <p:nvSpPr>
            <p:cNvPr name="Freeform 9" id="9"/>
            <p:cNvSpPr/>
            <p:nvPr/>
          </p:nvSpPr>
          <p:spPr>
            <a:xfrm flipH="false" flipV="false" rot="0">
              <a:off x="0" y="0"/>
              <a:ext cx="4666306" cy="1907033"/>
            </a:xfrm>
            <a:custGeom>
              <a:avLst/>
              <a:gdLst/>
              <a:ahLst/>
              <a:cxnLst/>
              <a:rect r="r" b="b" t="t" l="l"/>
              <a:pathLst>
                <a:path h="1907033" w="4666306">
                  <a:moveTo>
                    <a:pt x="8302" y="0"/>
                  </a:moveTo>
                  <a:lnTo>
                    <a:pt x="4658004" y="0"/>
                  </a:lnTo>
                  <a:cubicBezTo>
                    <a:pt x="4660206" y="0"/>
                    <a:pt x="4662318" y="875"/>
                    <a:pt x="4663875" y="2432"/>
                  </a:cubicBezTo>
                  <a:cubicBezTo>
                    <a:pt x="4665432" y="3989"/>
                    <a:pt x="4666306" y="6100"/>
                    <a:pt x="4666306" y="8302"/>
                  </a:cubicBezTo>
                  <a:lnTo>
                    <a:pt x="4666306" y="1898731"/>
                  </a:lnTo>
                  <a:cubicBezTo>
                    <a:pt x="4666306" y="1900933"/>
                    <a:pt x="4665432" y="1903044"/>
                    <a:pt x="4663875" y="1904601"/>
                  </a:cubicBezTo>
                  <a:cubicBezTo>
                    <a:pt x="4662318" y="1906158"/>
                    <a:pt x="4660206" y="1907033"/>
                    <a:pt x="4658004" y="1907033"/>
                  </a:cubicBezTo>
                  <a:lnTo>
                    <a:pt x="8302" y="1907033"/>
                  </a:lnTo>
                  <a:cubicBezTo>
                    <a:pt x="3717" y="1907033"/>
                    <a:pt x="0" y="1903316"/>
                    <a:pt x="0" y="1898731"/>
                  </a:cubicBezTo>
                  <a:lnTo>
                    <a:pt x="0" y="8302"/>
                  </a:lnTo>
                  <a:cubicBezTo>
                    <a:pt x="0" y="6100"/>
                    <a:pt x="875" y="3989"/>
                    <a:pt x="2432" y="2432"/>
                  </a:cubicBezTo>
                  <a:cubicBezTo>
                    <a:pt x="3989" y="875"/>
                    <a:pt x="6100" y="0"/>
                    <a:pt x="8302" y="0"/>
                  </a:cubicBezTo>
                  <a:close/>
                </a:path>
              </a:pathLst>
            </a:custGeom>
            <a:solidFill>
              <a:srgbClr val="3A577B"/>
            </a:solidFill>
          </p:spPr>
        </p:sp>
        <p:sp>
          <p:nvSpPr>
            <p:cNvPr name="TextBox 10" id="10"/>
            <p:cNvSpPr txBox="true"/>
            <p:nvPr/>
          </p:nvSpPr>
          <p:spPr>
            <a:xfrm>
              <a:off x="0" y="-47625"/>
              <a:ext cx="4666306" cy="1954658"/>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203111" y="588580"/>
            <a:ext cx="7881777" cy="95110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kzidenz-Grotesk Bold"/>
                <a:ea typeface="Akzidenz-Grotesk Bold"/>
                <a:cs typeface="Akzidenz-Grotesk Bold"/>
                <a:sym typeface="Akzidenz-Grotesk Bold"/>
              </a:rPr>
              <a:t>Giới thiệu đề tài </a:t>
            </a:r>
          </a:p>
        </p:txBody>
      </p:sp>
      <p:sp>
        <p:nvSpPr>
          <p:cNvPr name="TextBox 12" id="12"/>
          <p:cNvSpPr txBox="true"/>
          <p:nvPr/>
        </p:nvSpPr>
        <p:spPr>
          <a:xfrm rot="0">
            <a:off x="344214" y="2710448"/>
            <a:ext cx="17542169" cy="6683625"/>
          </a:xfrm>
          <a:prstGeom prst="rect">
            <a:avLst/>
          </a:prstGeom>
        </p:spPr>
        <p:txBody>
          <a:bodyPr anchor="t" rtlCol="false" tIns="0" lIns="0" bIns="0" rIns="0">
            <a:spAutoFit/>
          </a:bodyPr>
          <a:lstStyle/>
          <a:p>
            <a:pPr algn="just">
              <a:lnSpc>
                <a:spcPts val="2786"/>
              </a:lnSpc>
            </a:pPr>
          </a:p>
          <a:p>
            <a:pPr algn="just">
              <a:lnSpc>
                <a:spcPts val="2786"/>
              </a:lnSpc>
            </a:pPr>
            <a:r>
              <a:rPr lang="en-US" sz="1990" b="true">
                <a:solidFill>
                  <a:srgbClr val="FFFFFF"/>
                </a:solidFill>
                <a:latin typeface="Aileron Bold"/>
                <a:ea typeface="Aileron Bold"/>
                <a:cs typeface="Aileron Bold"/>
                <a:sym typeface="Aileron Bold"/>
              </a:rPr>
              <a:t>Một bệnh viện có nhiều khu chữa trị. Một khu chữa trị có số của khu (định danh) và tên. Bệnh nhân gồm hai loại: bệnh nhân nội trú và bệnh nhân ngoại trú. Bệnh nhân có mã bệnh nhân, tên và ngày sinh. Các bác sĩ có mã bác sĩ và tên. Bác sĩ có thể tiếp nhận hoặc điều trị bệnh nhân.</a:t>
            </a:r>
          </a:p>
          <a:p>
            <a:pPr algn="just">
              <a:lnSpc>
                <a:spcPts val="2786"/>
              </a:lnSpc>
            </a:pPr>
            <a:r>
              <a:rPr lang="en-US" sz="1990" b="true">
                <a:solidFill>
                  <a:srgbClr val="FFFFFF"/>
                </a:solidFill>
                <a:latin typeface="Aileron Bold"/>
                <a:ea typeface="Aileron Bold"/>
                <a:cs typeface="Aileron Bold"/>
                <a:sym typeface="Aileron Bold"/>
              </a:rPr>
              <a:t>Mỗi giường bệnh có số giường, số phòng và số khu chữa trị. Thuốc men hoặc dụng cụ dùng để chữa bệnh được gọi chung là vật tư, có mã, đặc tả và đơn giá.</a:t>
            </a:r>
          </a:p>
          <a:p>
            <a:pPr algn="just">
              <a:lnSpc>
                <a:spcPts val="2786"/>
              </a:lnSpc>
            </a:pPr>
            <a:r>
              <a:rPr lang="en-US" sz="1990" b="true">
                <a:solidFill>
                  <a:srgbClr val="FFFFFF"/>
                </a:solidFill>
                <a:latin typeface="Aileron Bold"/>
                <a:ea typeface="Aileron Bold"/>
                <a:cs typeface="Aileron Bold"/>
                <a:sym typeface="Aileron Bold"/>
              </a:rPr>
              <a:t>Các nhân viên trong bệnh viện có mã số và tên.</a:t>
            </a:r>
          </a:p>
          <a:p>
            <a:pPr algn="just">
              <a:lnSpc>
                <a:spcPts val="2786"/>
              </a:lnSpc>
            </a:pPr>
            <a:r>
              <a:rPr lang="en-US" sz="1990" b="true">
                <a:solidFill>
                  <a:srgbClr val="FFFFFF"/>
                </a:solidFill>
                <a:latin typeface="Aileron Bold"/>
                <a:ea typeface="Aileron Bold"/>
                <a:cs typeface="Aileron Bold"/>
                <a:sym typeface="Aileron Bold"/>
              </a:rPr>
              <a:t>Một sự chữa trị là bất kỳ một cuộc xét nghiệm hoặc một công việc điều trị nào đó mà một bác sĩ thực hiện cho một bệnh nhân. Một sự chữa trị có định danh là một mã số bao gồm số và tên của sự chữa trị đó.</a:t>
            </a:r>
          </a:p>
          <a:p>
            <a:pPr algn="just">
              <a:lnSpc>
                <a:spcPts val="2786"/>
              </a:lnSpc>
            </a:pPr>
            <a:r>
              <a:rPr lang="en-US" sz="1990" b="true">
                <a:solidFill>
                  <a:srgbClr val="FFFFFF"/>
                </a:solidFill>
                <a:latin typeface="Aileron Bold"/>
                <a:ea typeface="Aileron Bold"/>
                <a:cs typeface="Aileron Bold"/>
                <a:sym typeface="Aileron Bold"/>
              </a:rPr>
              <a:t>Mỗi nhân viên của bệnh viện làm việc trong một hoặc nhiều khu chữa trị. Mỗi khu có ít nhất một nhân viên. Bệnh viện cần thống kê số giờ làm việc trong một tuần của mỗi nhân viên tại một khu chữa trị.</a:t>
            </a:r>
          </a:p>
          <a:p>
            <a:pPr algn="just">
              <a:lnSpc>
                <a:spcPts val="2786"/>
              </a:lnSpc>
            </a:pPr>
            <a:r>
              <a:rPr lang="en-US" sz="1990" b="true">
                <a:solidFill>
                  <a:srgbClr val="FFFFFF"/>
                </a:solidFill>
                <a:latin typeface="Aileron Bold"/>
                <a:ea typeface="Aileron Bold"/>
                <a:cs typeface="Aileron Bold"/>
                <a:sym typeface="Aileron Bold"/>
              </a:rPr>
              <a:t>Mỗi khu chữa trị có một y tá trưởng.</a:t>
            </a:r>
          </a:p>
          <a:p>
            <a:pPr algn="just">
              <a:lnSpc>
                <a:spcPts val="2786"/>
              </a:lnSpc>
            </a:pPr>
            <a:r>
              <a:rPr lang="en-US" sz="1990" b="true">
                <a:solidFill>
                  <a:srgbClr val="FFFFFF"/>
                </a:solidFill>
                <a:latin typeface="Aileron Bold"/>
                <a:ea typeface="Aileron Bold"/>
                <a:cs typeface="Aileron Bold"/>
                <a:sym typeface="Aileron Bold"/>
              </a:rPr>
              <a:t>Bệnh nhân ngoại trú không có giường nằm. Giường có thể không có bệnh nhân. Một bệnh nhân đang được chữa trị có một bác sĩ theo dõi. Một bác sĩ có thể theo dõi nhiều bệnh nhân hoặc không theo dõi bệnh nhân nào.</a:t>
            </a:r>
          </a:p>
          <a:p>
            <a:pPr algn="just">
              <a:lnSpc>
                <a:spcPts val="2786"/>
              </a:lnSpc>
            </a:pPr>
            <a:r>
              <a:rPr lang="en-US" sz="1990" b="true">
                <a:solidFill>
                  <a:srgbClr val="FFFFFF"/>
                </a:solidFill>
                <a:latin typeface="Aileron Bold"/>
                <a:ea typeface="Aileron Bold"/>
                <a:cs typeface="Aileron Bold"/>
                <a:sym typeface="Aileron Bold"/>
              </a:rPr>
              <a:t>Một bác sĩ có thể thực hiện nhiều lần chữa trị cho nhiều bệnh nhân. Một bệnh nhân được chữa trị nhiều lần bởi nhiều bác sĩ. Bệnh viện cần biết mỗi lần chữa trị, bệnh nhân được chữa trị bởi bác sĩ nào, ngày chữa trị, thời gian chữa trị và kết quả.</a:t>
            </a:r>
          </a:p>
          <a:p>
            <a:pPr algn="just">
              <a:lnSpc>
                <a:spcPts val="2786"/>
              </a:lnSpc>
            </a:pPr>
            <a:r>
              <a:rPr lang="en-US" sz="1990" b="true">
                <a:solidFill>
                  <a:srgbClr val="FFFFFF"/>
                </a:solidFill>
                <a:latin typeface="Aileron Bold"/>
                <a:ea typeface="Aileron Bold"/>
                <a:cs typeface="Aileron Bold"/>
                <a:sym typeface="Aileron Bold"/>
              </a:rPr>
              <a:t>Một bệnh nhân cần nhiều thuốc men và dụng cụ. Mỗi loại thuốc men hay dụng cụ có thể được sử dụng cho nhiều bệnh nhân hoặc chưa được sử dụng. Bệnh viện cần thống kê ngày, thời gian, số lượng và tổng số tiền (số lượng x đơn giá) cho một loại thuốc men hay dụng cụ mỗi lần sử dụng cho bệnh nhân.</a:t>
            </a:r>
          </a:p>
          <a:p>
            <a:pPr algn="just">
              <a:lnSpc>
                <a:spcPts val="2786"/>
              </a:lnSpc>
            </a:pPr>
          </a:p>
        </p:txBody>
      </p:sp>
      <p:sp>
        <p:nvSpPr>
          <p:cNvPr name="TextBox 13" id="13"/>
          <p:cNvSpPr txBox="true"/>
          <p:nvPr/>
        </p:nvSpPr>
        <p:spPr>
          <a:xfrm rot="0">
            <a:off x="6338705" y="1674096"/>
            <a:ext cx="5060185"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Aileron Bold"/>
                <a:ea typeface="Aileron Bold"/>
                <a:cs typeface="Aileron Bold"/>
                <a:sym typeface="Aileron Bold"/>
              </a:rPr>
              <a:t>QUẢN LÝ BỆNH VIỆN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3125381" y="1227633"/>
            <a:ext cx="13837548" cy="9527184"/>
          </a:xfrm>
          <a:prstGeom prst="rect">
            <a:avLst/>
          </a:prstGeom>
        </p:spPr>
        <p:txBody>
          <a:bodyPr anchor="t" rtlCol="false" tIns="0" lIns="0" bIns="0" rIns="0">
            <a:spAutoFit/>
          </a:bodyPr>
          <a:lstStyle/>
          <a:p>
            <a:pPr algn="l">
              <a:lnSpc>
                <a:spcPts val="3029"/>
              </a:lnSpc>
            </a:pPr>
            <a:r>
              <a:rPr lang="en-US" sz="2164">
                <a:solidFill>
                  <a:srgbClr val="000000"/>
                </a:solidFill>
                <a:latin typeface="Aileron"/>
                <a:ea typeface="Aileron"/>
                <a:cs typeface="Aileron"/>
                <a:sym typeface="Aileron"/>
              </a:rPr>
              <a:t>F2​={AB→C;C→A;BC→D;ACD→B;D→E;D→G;BE→C;CG→B;CG→D;CE→A;CE→G}</a:t>
            </a:r>
          </a:p>
          <a:p>
            <a:pPr algn="l">
              <a:lnSpc>
                <a:spcPts val="3029"/>
              </a:lnSpc>
            </a:pPr>
            <a:r>
              <a:rPr lang="en-US" sz="2164">
                <a:solidFill>
                  <a:srgbClr val="000000"/>
                </a:solidFill>
                <a:latin typeface="Aileron"/>
                <a:ea typeface="Aileron"/>
                <a:cs typeface="Aileron"/>
                <a:sym typeface="Aileron"/>
              </a:rPr>
              <a:t> ** Xét CD→B: </a:t>
            </a:r>
          </a:p>
          <a:p>
            <a:pPr algn="l">
              <a:lnSpc>
                <a:spcPts val="3029"/>
              </a:lnSpc>
            </a:pPr>
            <a:r>
              <a:rPr lang="en-US" sz="2164">
                <a:solidFill>
                  <a:srgbClr val="000000"/>
                </a:solidFill>
                <a:latin typeface="Aileron"/>
                <a:ea typeface="Aileron"/>
                <a:cs typeface="Aileron"/>
                <a:sym typeface="Aileron"/>
              </a:rPr>
              <a:t>- Nếu bỏ C: {D}F2+​={D,E,G}, không chứa B =&gt; C không dư thừa.</a:t>
            </a:r>
          </a:p>
          <a:p>
            <a:pPr algn="l">
              <a:lnSpc>
                <a:spcPts val="3029"/>
              </a:lnSpc>
            </a:pPr>
            <a:r>
              <a:rPr lang="en-US" sz="2164">
                <a:solidFill>
                  <a:srgbClr val="000000"/>
                </a:solidFill>
                <a:latin typeface="Aileron"/>
                <a:ea typeface="Aileron"/>
                <a:cs typeface="Aileron"/>
                <a:sym typeface="Aileron"/>
              </a:rPr>
              <a:t>- Nếu bỏ D: {C}F2+​={C,A}, không chứa B =&gt; D không dư thừa. </a:t>
            </a:r>
          </a:p>
          <a:p>
            <a:pPr algn="l">
              <a:lnSpc>
                <a:spcPts val="3029"/>
              </a:lnSpc>
            </a:pPr>
            <a:r>
              <a:rPr lang="en-US" sz="2164">
                <a:solidFill>
                  <a:srgbClr val="000000"/>
                </a:solidFill>
                <a:latin typeface="Aileron"/>
                <a:ea typeface="Aileron"/>
                <a:cs typeface="Aileron"/>
                <a:sym typeface="Aileron"/>
              </a:rPr>
              <a:t>Vậy sau khi loại bỏ A, ta có CD→B.</a:t>
            </a:r>
          </a:p>
          <a:p>
            <a:pPr algn="l">
              <a:lnSpc>
                <a:spcPts val="3029"/>
              </a:lnSpc>
            </a:pPr>
            <a:r>
              <a:rPr lang="en-US" sz="2164">
                <a:solidFill>
                  <a:srgbClr val="000000"/>
                </a:solidFill>
                <a:latin typeface="Aileron"/>
                <a:ea typeface="Aileron"/>
                <a:cs typeface="Aileron"/>
                <a:sym typeface="Aileron"/>
              </a:rPr>
              <a:t>* Xét CG→B:</a:t>
            </a:r>
          </a:p>
          <a:p>
            <a:pPr algn="l">
              <a:lnSpc>
                <a:spcPts val="3029"/>
              </a:lnSpc>
            </a:pPr>
            <a:r>
              <a:rPr lang="en-US" sz="2164">
                <a:solidFill>
                  <a:srgbClr val="000000"/>
                </a:solidFill>
                <a:latin typeface="Aileron"/>
                <a:ea typeface="Aileron"/>
                <a:cs typeface="Aileron"/>
                <a:sym typeface="Aileron"/>
              </a:rPr>
              <a:t>Nếu bỏ C: {G}F2+​={G}, không chứa B =&gt; C không dư thừa.</a:t>
            </a:r>
          </a:p>
          <a:p>
            <a:pPr algn="l">
              <a:lnSpc>
                <a:spcPts val="3029"/>
              </a:lnSpc>
            </a:pPr>
            <a:r>
              <a:rPr lang="en-US" sz="2164">
                <a:solidFill>
                  <a:srgbClr val="000000"/>
                </a:solidFill>
                <a:latin typeface="Aileron"/>
                <a:ea typeface="Aileron"/>
                <a:cs typeface="Aileron"/>
                <a:sym typeface="Aileron"/>
              </a:rPr>
              <a:t>Nếu bỏ G: {C}F2+​={C,A}, không chứa B =&gt; G không dư thừa.</a:t>
            </a:r>
          </a:p>
          <a:p>
            <a:pPr algn="l">
              <a:lnSpc>
                <a:spcPts val="3029"/>
              </a:lnSpc>
            </a:pPr>
            <a:r>
              <a:rPr lang="en-US" sz="2164">
                <a:solidFill>
                  <a:srgbClr val="000000"/>
                </a:solidFill>
                <a:latin typeface="Aileron"/>
                <a:ea typeface="Aileron"/>
                <a:cs typeface="Aileron"/>
                <a:sym typeface="Aileron"/>
              </a:rPr>
              <a:t>Vậy CG→B giữ nguyên.</a:t>
            </a:r>
          </a:p>
          <a:p>
            <a:pPr algn="l">
              <a:lnSpc>
                <a:spcPts val="3029"/>
              </a:lnSpc>
            </a:pPr>
            <a:r>
              <a:rPr lang="en-US" sz="2164">
                <a:solidFill>
                  <a:srgbClr val="000000"/>
                </a:solidFill>
                <a:latin typeface="Aileron"/>
                <a:ea typeface="Aileron"/>
                <a:cs typeface="Aileron"/>
                <a:sym typeface="Aileron"/>
              </a:rPr>
              <a:t>* Xét CE→A:</a:t>
            </a:r>
          </a:p>
          <a:p>
            <a:pPr algn="l">
              <a:lnSpc>
                <a:spcPts val="3029"/>
              </a:lnSpc>
            </a:pPr>
            <a:r>
              <a:rPr lang="en-US" sz="2164">
                <a:solidFill>
                  <a:srgbClr val="000000"/>
                </a:solidFill>
                <a:latin typeface="Aileron"/>
                <a:ea typeface="Aileron"/>
                <a:cs typeface="Aileron"/>
                <a:sym typeface="Aileron"/>
              </a:rPr>
              <a:t>Nếu bỏ C: {E}F2+​={E}, không chứa A =&gt; C không dư thừa.</a:t>
            </a:r>
          </a:p>
          <a:p>
            <a:pPr algn="l">
              <a:lnSpc>
                <a:spcPts val="3029"/>
              </a:lnSpc>
            </a:pPr>
            <a:r>
              <a:rPr lang="en-US" sz="2164">
                <a:solidFill>
                  <a:srgbClr val="000000"/>
                </a:solidFill>
                <a:latin typeface="Aileron"/>
                <a:ea typeface="Aileron"/>
                <a:cs typeface="Aileron"/>
                <a:sym typeface="Aileron"/>
              </a:rPr>
              <a:t>Nếu bỏ E: {C}F2+​={C,A}, chứa A =&gt; E dư thừa. </a:t>
            </a:r>
          </a:p>
          <a:p>
            <a:pPr algn="l">
              <a:lnSpc>
                <a:spcPts val="3029"/>
              </a:lnSpc>
            </a:pPr>
            <a:r>
              <a:rPr lang="en-US" sz="2164">
                <a:solidFill>
                  <a:srgbClr val="000000"/>
                </a:solidFill>
                <a:latin typeface="Aileron"/>
                <a:ea typeface="Aileron"/>
                <a:cs typeface="Aileron"/>
                <a:sym typeface="Aileron"/>
              </a:rPr>
              <a:t>Vậy thay CE→A bằng C→A.</a:t>
            </a:r>
          </a:p>
          <a:p>
            <a:pPr algn="l">
              <a:lnSpc>
                <a:spcPts val="3029"/>
              </a:lnSpc>
            </a:pPr>
            <a:r>
              <a:rPr lang="en-US" sz="2164">
                <a:solidFill>
                  <a:srgbClr val="000000"/>
                </a:solidFill>
                <a:latin typeface="Aileron"/>
                <a:ea typeface="Aileron"/>
                <a:cs typeface="Aileron"/>
                <a:sym typeface="Aileron"/>
              </a:rPr>
              <a:t>F3={AB→C;C→A;BC→D;CD→B;D→E;D→G;BE→C;CG→B;CG→D;C→A;CE→G} </a:t>
            </a:r>
          </a:p>
          <a:p>
            <a:pPr algn="l">
              <a:lnSpc>
                <a:spcPts val="3029"/>
              </a:lnSpc>
            </a:pPr>
            <a:r>
              <a:rPr lang="en-US" sz="2164">
                <a:solidFill>
                  <a:srgbClr val="000000"/>
                </a:solidFill>
                <a:latin typeface="Aileron"/>
                <a:ea typeface="Aileron"/>
                <a:cs typeface="Aileron"/>
                <a:sym typeface="Aileron"/>
              </a:rPr>
              <a:t>Loại bỏ phụ thuộc hàm trùng lặp: F3={AB→C;C→A;BC→D;CD→B;D→E;D→G;BE→C;CG→B;CG→D;CE→G}</a:t>
            </a:r>
          </a:p>
          <a:p>
            <a:pPr algn="l">
              <a:lnSpc>
                <a:spcPts val="3029"/>
              </a:lnSpc>
            </a:pPr>
            <a:r>
              <a:rPr lang="en-US" sz="2164" b="true">
                <a:solidFill>
                  <a:srgbClr val="000000"/>
                </a:solidFill>
                <a:latin typeface="Aileron Bold"/>
                <a:ea typeface="Aileron Bold"/>
                <a:cs typeface="Aileron Bold"/>
                <a:sym typeface="Aileron Bold"/>
              </a:rPr>
              <a:t>Bước 3: Loại bỏ phụ thuộc hàm dư thừa:</a:t>
            </a:r>
          </a:p>
          <a:p>
            <a:pPr algn="l">
              <a:lnSpc>
                <a:spcPts val="3029"/>
              </a:lnSpc>
            </a:pPr>
            <a:r>
              <a:rPr lang="en-US" sz="2164">
                <a:solidFill>
                  <a:srgbClr val="000000"/>
                </a:solidFill>
                <a:latin typeface="Aileron"/>
                <a:ea typeface="Aileron"/>
                <a:cs typeface="Aileron"/>
                <a:sym typeface="Aileron"/>
              </a:rPr>
              <a:t>Xét AB→C khỏi F3​: {AB}F3−{AB→C}+​={A,B}, không chứa </a:t>
            </a:r>
          </a:p>
          <a:p>
            <a:pPr algn="l">
              <a:lnSpc>
                <a:spcPts val="3029"/>
              </a:lnSpc>
            </a:pPr>
            <a:r>
              <a:rPr lang="en-US" sz="2164">
                <a:solidFill>
                  <a:srgbClr val="000000"/>
                </a:solidFill>
                <a:latin typeface="Aileron"/>
                <a:ea typeface="Aileron"/>
                <a:cs typeface="Aileron"/>
                <a:sym typeface="Aileron"/>
              </a:rPr>
              <a:t>C =&gt; AB→C không dư thừa.</a:t>
            </a:r>
          </a:p>
          <a:p>
            <a:pPr algn="l">
              <a:lnSpc>
                <a:spcPts val="3029"/>
              </a:lnSpc>
            </a:pPr>
            <a:r>
              <a:rPr lang="en-US" sz="2164">
                <a:solidFill>
                  <a:srgbClr val="000000"/>
                </a:solidFill>
                <a:latin typeface="Aileron"/>
                <a:ea typeface="Aileron"/>
                <a:cs typeface="Aileron"/>
                <a:sym typeface="Aileron"/>
              </a:rPr>
              <a:t>Xét C→A khỏi F3​: {C}F3−{C→A}+​={C,D,E,G,B}, không chứa</a:t>
            </a:r>
          </a:p>
          <a:p>
            <a:pPr algn="l">
              <a:lnSpc>
                <a:spcPts val="3029"/>
              </a:lnSpc>
            </a:pPr>
            <a:r>
              <a:rPr lang="en-US" sz="2164">
                <a:solidFill>
                  <a:srgbClr val="000000"/>
                </a:solidFill>
                <a:latin typeface="Aileron"/>
                <a:ea typeface="Aileron"/>
                <a:cs typeface="Aileron"/>
                <a:sym typeface="Aileron"/>
              </a:rPr>
              <a:t> A  =&gt; C→A không dư thừa.</a:t>
            </a:r>
          </a:p>
          <a:p>
            <a:pPr algn="l">
              <a:lnSpc>
                <a:spcPts val="3029"/>
              </a:lnSpc>
            </a:pPr>
            <a:r>
              <a:rPr lang="en-US" sz="2164">
                <a:solidFill>
                  <a:srgbClr val="000000"/>
                </a:solidFill>
                <a:latin typeface="Aileron"/>
                <a:ea typeface="Aileron"/>
                <a:cs typeface="Aileron"/>
                <a:sym typeface="Aileron"/>
              </a:rPr>
              <a:t>Xét BC→D khỏi F3​: {BC}F3−{BC→D}+​={B,C,A}, không chứa </a:t>
            </a:r>
          </a:p>
          <a:p>
            <a:pPr algn="l">
              <a:lnSpc>
                <a:spcPts val="3029"/>
              </a:lnSpc>
            </a:pPr>
            <a:r>
              <a:rPr lang="en-US" sz="2164">
                <a:solidFill>
                  <a:srgbClr val="000000"/>
                </a:solidFill>
                <a:latin typeface="Aileron"/>
                <a:ea typeface="Aileron"/>
                <a:cs typeface="Aileron"/>
                <a:sym typeface="Aileron"/>
              </a:rPr>
              <a:t>D =&gt;BC→D không dư thừa.</a:t>
            </a:r>
          </a:p>
          <a:p>
            <a:pPr algn="l">
              <a:lnSpc>
                <a:spcPts val="3029"/>
              </a:lnSpc>
            </a:pPr>
          </a:p>
          <a:p>
            <a:pPr algn="l">
              <a:lnSpc>
                <a:spcPts val="3029"/>
              </a:lnSpc>
              <a:spcBef>
                <a:spcPct val="0"/>
              </a:spcBef>
            </a:pPr>
          </a:p>
          <a:p>
            <a:pPr algn="l">
              <a:lnSpc>
                <a:spcPts val="302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7456339"/>
            <a:ext cx="11231883" cy="726264"/>
            <a:chOff x="0" y="0"/>
            <a:chExt cx="2958191" cy="191279"/>
          </a:xfrm>
        </p:grpSpPr>
        <p:sp>
          <p:nvSpPr>
            <p:cNvPr name="Freeform 11" id="11"/>
            <p:cNvSpPr/>
            <p:nvPr/>
          </p:nvSpPr>
          <p:spPr>
            <a:xfrm flipH="false" flipV="false" rot="0">
              <a:off x="0" y="0"/>
              <a:ext cx="2958191" cy="191279"/>
            </a:xfrm>
            <a:custGeom>
              <a:avLst/>
              <a:gdLst/>
              <a:ahLst/>
              <a:cxnLst/>
              <a:rect r="r" b="b" t="t" l="l"/>
              <a:pathLst>
                <a:path h="191279" w="2958191">
                  <a:moveTo>
                    <a:pt x="35153" y="0"/>
                  </a:moveTo>
                  <a:lnTo>
                    <a:pt x="2923038" y="0"/>
                  </a:lnTo>
                  <a:cubicBezTo>
                    <a:pt x="2932361" y="0"/>
                    <a:pt x="2941303" y="3704"/>
                    <a:pt x="2947895" y="10296"/>
                  </a:cubicBezTo>
                  <a:cubicBezTo>
                    <a:pt x="2954488" y="16889"/>
                    <a:pt x="2958191" y="25830"/>
                    <a:pt x="2958191" y="35153"/>
                  </a:cubicBezTo>
                  <a:lnTo>
                    <a:pt x="2958191" y="156126"/>
                  </a:lnTo>
                  <a:cubicBezTo>
                    <a:pt x="2958191" y="175541"/>
                    <a:pt x="2942453" y="191279"/>
                    <a:pt x="2923038" y="191279"/>
                  </a:cubicBezTo>
                  <a:lnTo>
                    <a:pt x="35153" y="191279"/>
                  </a:lnTo>
                  <a:cubicBezTo>
                    <a:pt x="25830" y="191279"/>
                    <a:pt x="16889" y="187576"/>
                    <a:pt x="10296" y="180983"/>
                  </a:cubicBezTo>
                  <a:cubicBezTo>
                    <a:pt x="3704" y="174391"/>
                    <a:pt x="0" y="165449"/>
                    <a:pt x="0" y="156126"/>
                  </a:cubicBezTo>
                  <a:lnTo>
                    <a:pt x="0" y="35153"/>
                  </a:lnTo>
                  <a:cubicBezTo>
                    <a:pt x="0" y="25830"/>
                    <a:pt x="3704" y="16889"/>
                    <a:pt x="10296" y="10296"/>
                  </a:cubicBezTo>
                  <a:cubicBezTo>
                    <a:pt x="16889" y="3704"/>
                    <a:pt x="25830" y="0"/>
                    <a:pt x="35153"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95250"/>
              <a:ext cx="2958191" cy="286529"/>
            </a:xfrm>
            <a:prstGeom prst="rect">
              <a:avLst/>
            </a:prstGeom>
          </p:spPr>
          <p:txBody>
            <a:bodyPr anchor="ctr" rtlCol="false" tIns="50800" lIns="50800" bIns="50800" rIns="50800"/>
            <a:lstStyle/>
            <a:p>
              <a:pPr algn="ctr">
                <a:lnSpc>
                  <a:spcPts val="2906"/>
                </a:lnSpc>
              </a:pPr>
            </a:p>
          </p:txBody>
        </p:sp>
      </p:grpSp>
      <p:sp>
        <p:nvSpPr>
          <p:cNvPr name="TextBox 13" id="13"/>
          <p:cNvSpPr txBox="true"/>
          <p:nvPr/>
        </p:nvSpPr>
        <p:spPr>
          <a:xfrm rot="0">
            <a:off x="3146516" y="709867"/>
            <a:ext cx="13765282" cy="9146286"/>
          </a:xfrm>
          <a:prstGeom prst="rect">
            <a:avLst/>
          </a:prstGeom>
        </p:spPr>
        <p:txBody>
          <a:bodyPr anchor="t" rtlCol="false" tIns="0" lIns="0" bIns="0" rIns="0">
            <a:spAutoFit/>
          </a:bodyPr>
          <a:lstStyle/>
          <a:p>
            <a:pPr algn="l">
              <a:lnSpc>
                <a:spcPts val="3024"/>
              </a:lnSpc>
            </a:pPr>
          </a:p>
          <a:p>
            <a:pPr algn="l">
              <a:lnSpc>
                <a:spcPts val="3024"/>
              </a:lnSpc>
            </a:pPr>
            <a:r>
              <a:rPr lang="en-US" sz="2160">
                <a:solidFill>
                  <a:srgbClr val="000000"/>
                </a:solidFill>
                <a:latin typeface="Aileron"/>
                <a:ea typeface="Aileron"/>
                <a:cs typeface="Aileron"/>
                <a:sym typeface="Aileron"/>
              </a:rPr>
              <a:t>Xét CD→B khỏi F3​: {CD}F3−{CD→B}+​={C,D,E,G,A,B}, chứa</a:t>
            </a:r>
          </a:p>
          <a:p>
            <a:pPr algn="l">
              <a:lnSpc>
                <a:spcPts val="3024"/>
              </a:lnSpc>
            </a:pPr>
            <a:r>
              <a:rPr lang="en-US" sz="2160">
                <a:solidFill>
                  <a:srgbClr val="000000"/>
                </a:solidFill>
                <a:latin typeface="Aileron"/>
                <a:ea typeface="Aileron"/>
                <a:cs typeface="Aileron"/>
                <a:sym typeface="Aileron"/>
              </a:rPr>
              <a:t> B =&gt; CD→B dư thừa. Loại bỏ</a:t>
            </a:r>
          </a:p>
          <a:p>
            <a:pPr algn="l">
              <a:lnSpc>
                <a:spcPts val="3024"/>
              </a:lnSpc>
            </a:pPr>
            <a:r>
              <a:rPr lang="en-US" sz="2160">
                <a:solidFill>
                  <a:srgbClr val="000000"/>
                </a:solidFill>
                <a:latin typeface="Aileron"/>
                <a:ea typeface="Aileron"/>
                <a:cs typeface="Aileron"/>
                <a:sym typeface="Aileron"/>
              </a:rPr>
              <a:t>F4={AB→C;C→A;BC→D;D→E;D→G;BE→C;CG→B;CG→D;CE→G}</a:t>
            </a:r>
          </a:p>
          <a:p>
            <a:pPr algn="l">
              <a:lnSpc>
                <a:spcPts val="3024"/>
              </a:lnSpc>
            </a:pPr>
            <a:r>
              <a:rPr lang="en-US" sz="2160">
                <a:solidFill>
                  <a:srgbClr val="000000"/>
                </a:solidFill>
                <a:latin typeface="Aileron"/>
                <a:ea typeface="Aileron"/>
                <a:cs typeface="Aileron"/>
                <a:sym typeface="Aileron"/>
              </a:rPr>
              <a:t>Xét D→E khỏi F4​: {D}F4−{D→E}+​={D,G}, không chứa </a:t>
            </a:r>
          </a:p>
          <a:p>
            <a:pPr algn="l">
              <a:lnSpc>
                <a:spcPts val="3024"/>
              </a:lnSpc>
            </a:pPr>
            <a:r>
              <a:rPr lang="en-US" sz="2160">
                <a:solidFill>
                  <a:srgbClr val="000000"/>
                </a:solidFill>
                <a:latin typeface="Aileron"/>
                <a:ea typeface="Aileron"/>
                <a:cs typeface="Aileron"/>
                <a:sym typeface="Aileron"/>
              </a:rPr>
              <a:t>E =&gt; D→E không dư thừa.</a:t>
            </a:r>
          </a:p>
          <a:p>
            <a:pPr algn="l">
              <a:lnSpc>
                <a:spcPts val="3024"/>
              </a:lnSpc>
            </a:pPr>
            <a:r>
              <a:rPr lang="en-US" sz="2160">
                <a:solidFill>
                  <a:srgbClr val="000000"/>
                </a:solidFill>
                <a:latin typeface="Aileron"/>
                <a:ea typeface="Aileron"/>
                <a:cs typeface="Aileron"/>
                <a:sym typeface="Aileron"/>
              </a:rPr>
              <a:t>Xét D→G khỏi F4​: {D}F4−{D→G}+​={D,E}, không chứa </a:t>
            </a:r>
          </a:p>
          <a:p>
            <a:pPr algn="l">
              <a:lnSpc>
                <a:spcPts val="3024"/>
              </a:lnSpc>
            </a:pPr>
            <a:r>
              <a:rPr lang="en-US" sz="2160">
                <a:solidFill>
                  <a:srgbClr val="000000"/>
                </a:solidFill>
                <a:latin typeface="Aileron"/>
                <a:ea typeface="Aileron"/>
                <a:cs typeface="Aileron"/>
                <a:sym typeface="Aileron"/>
              </a:rPr>
              <a:t>G =&gt; D→G không dư thừa.</a:t>
            </a:r>
          </a:p>
          <a:p>
            <a:pPr algn="l">
              <a:lnSpc>
                <a:spcPts val="3024"/>
              </a:lnSpc>
            </a:pPr>
            <a:r>
              <a:rPr lang="en-US" sz="2160">
                <a:solidFill>
                  <a:srgbClr val="000000"/>
                </a:solidFill>
                <a:latin typeface="Aileron"/>
                <a:ea typeface="Aileron"/>
                <a:cs typeface="Aileron"/>
                <a:sym typeface="Aileron"/>
              </a:rPr>
              <a:t>Xét BE→C khỏi F4​: {BE}F4−{BE→C}+​={B,E}, không chứa</a:t>
            </a:r>
          </a:p>
          <a:p>
            <a:pPr algn="l">
              <a:lnSpc>
                <a:spcPts val="3024"/>
              </a:lnSpc>
            </a:pPr>
            <a:r>
              <a:rPr lang="en-US" sz="2160">
                <a:solidFill>
                  <a:srgbClr val="000000"/>
                </a:solidFill>
                <a:latin typeface="Aileron"/>
                <a:ea typeface="Aileron"/>
                <a:cs typeface="Aileron"/>
                <a:sym typeface="Aileron"/>
              </a:rPr>
              <a:t>C =&gt; BE→C không dư thừa.</a:t>
            </a:r>
          </a:p>
          <a:p>
            <a:pPr algn="l">
              <a:lnSpc>
                <a:spcPts val="3024"/>
              </a:lnSpc>
            </a:pPr>
            <a:r>
              <a:rPr lang="en-US" sz="2160">
                <a:solidFill>
                  <a:srgbClr val="000000"/>
                </a:solidFill>
                <a:latin typeface="Aileron"/>
                <a:ea typeface="Aileron"/>
                <a:cs typeface="Aileron"/>
                <a:sym typeface="Aileron"/>
              </a:rPr>
              <a:t>Xét CG→B khỏi F4​: {CG}F4−{CG→B}+​={C,G,D,E,G,A}, không chứa</a:t>
            </a:r>
          </a:p>
          <a:p>
            <a:pPr algn="l">
              <a:lnSpc>
                <a:spcPts val="3024"/>
              </a:lnSpc>
            </a:pPr>
            <a:r>
              <a:rPr lang="en-US" sz="2160">
                <a:solidFill>
                  <a:srgbClr val="000000"/>
                </a:solidFill>
                <a:latin typeface="Aileron"/>
                <a:ea typeface="Aileron"/>
                <a:cs typeface="Aileron"/>
                <a:sym typeface="Aileron"/>
              </a:rPr>
              <a:t>B =&gt; CG→B không dư thừa. </a:t>
            </a:r>
          </a:p>
          <a:p>
            <a:pPr algn="l">
              <a:lnSpc>
                <a:spcPts val="3024"/>
              </a:lnSpc>
            </a:pPr>
            <a:r>
              <a:rPr lang="en-US" sz="2160">
                <a:solidFill>
                  <a:srgbClr val="000000"/>
                </a:solidFill>
                <a:latin typeface="Aileron"/>
                <a:ea typeface="Aileron"/>
                <a:cs typeface="Aileron"/>
                <a:sym typeface="Aileron"/>
              </a:rPr>
              <a:t>Xét CG→D khỏi F4​: {CG}F4−{CG→D}+​={C,G,B,A,D,E}, chứa </a:t>
            </a:r>
          </a:p>
          <a:p>
            <a:pPr algn="l">
              <a:lnSpc>
                <a:spcPts val="3024"/>
              </a:lnSpc>
            </a:pPr>
            <a:r>
              <a:rPr lang="en-US" sz="2160">
                <a:solidFill>
                  <a:srgbClr val="000000"/>
                </a:solidFill>
                <a:latin typeface="Aileron"/>
                <a:ea typeface="Aileron"/>
                <a:cs typeface="Aileron"/>
                <a:sym typeface="Aileron"/>
              </a:rPr>
              <a:t>D =&gt; CG→D dư thừa. Loại bỏ.</a:t>
            </a:r>
          </a:p>
          <a:p>
            <a:pPr algn="l">
              <a:lnSpc>
                <a:spcPts val="3024"/>
              </a:lnSpc>
            </a:pPr>
            <a:r>
              <a:rPr lang="en-US" sz="2160">
                <a:solidFill>
                  <a:srgbClr val="000000"/>
                </a:solidFill>
                <a:latin typeface="Aileron"/>
                <a:ea typeface="Aileron"/>
                <a:cs typeface="Aileron"/>
                <a:sym typeface="Aileron"/>
              </a:rPr>
              <a:t>F5={AB→C;C→A;BC→D;D→E;D→G;BE→C;CG→B;CE→G}</a:t>
            </a:r>
          </a:p>
          <a:p>
            <a:pPr algn="l">
              <a:lnSpc>
                <a:spcPts val="3024"/>
              </a:lnSpc>
            </a:pPr>
            <a:r>
              <a:rPr lang="en-US" sz="2160">
                <a:solidFill>
                  <a:srgbClr val="000000"/>
                </a:solidFill>
                <a:latin typeface="Aileron"/>
                <a:ea typeface="Aileron"/>
                <a:cs typeface="Aileron"/>
                <a:sym typeface="Aileron"/>
              </a:rPr>
              <a:t>Xét CE→G khỏi F5​: {CE}F5−{CE→G}+​={C,E,A,D}, không chứa </a:t>
            </a:r>
          </a:p>
          <a:p>
            <a:pPr algn="l">
              <a:lnSpc>
                <a:spcPts val="3024"/>
              </a:lnSpc>
            </a:pPr>
            <a:r>
              <a:rPr lang="en-US" sz="2160">
                <a:solidFill>
                  <a:srgbClr val="000000"/>
                </a:solidFill>
                <a:latin typeface="Aileron"/>
                <a:ea typeface="Aileron"/>
                <a:cs typeface="Aileron"/>
                <a:sym typeface="Aileron"/>
              </a:rPr>
              <a:t>G =&gt;CE→G không dư thừa.</a:t>
            </a:r>
          </a:p>
          <a:p>
            <a:pPr algn="l">
              <a:lnSpc>
                <a:spcPts val="3024"/>
              </a:lnSpc>
            </a:pPr>
          </a:p>
          <a:p>
            <a:pPr algn="l">
              <a:lnSpc>
                <a:spcPts val="3024"/>
              </a:lnSpc>
            </a:pPr>
            <a:r>
              <a:rPr lang="en-US" sz="2160" b="true">
                <a:solidFill>
                  <a:srgbClr val="000000"/>
                </a:solidFill>
                <a:latin typeface="Aileron Bold"/>
                <a:ea typeface="Aileron Bold"/>
                <a:cs typeface="Aileron Bold"/>
                <a:sym typeface="Aileron Bold"/>
              </a:rPr>
              <a:t>Kết luận: Phủ tối thiểu của F là {AB→C;C→A;BC→D;D→E;D→G;BE→C;CG→B;CE→G}</a:t>
            </a:r>
          </a:p>
          <a:p>
            <a:pPr algn="l">
              <a:lnSpc>
                <a:spcPts val="3024"/>
              </a:lnSpc>
            </a:pPr>
          </a:p>
          <a:p>
            <a:pPr algn="l">
              <a:lnSpc>
                <a:spcPts val="3024"/>
              </a:lnSpc>
            </a:pPr>
          </a:p>
          <a:p>
            <a:pPr algn="l">
              <a:lnSpc>
                <a:spcPts val="3024"/>
              </a:lnSpc>
              <a:spcBef>
                <a:spcPct val="0"/>
              </a:spcBef>
            </a:pPr>
          </a:p>
          <a:p>
            <a:pPr algn="l">
              <a:lnSpc>
                <a:spcPts val="3024"/>
              </a:lnSpc>
              <a:spcBef>
                <a:spcPct val="0"/>
              </a:spcBef>
            </a:pP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8182603"/>
            <a:ext cx="7479083" cy="726264"/>
            <a:chOff x="0" y="0"/>
            <a:chExt cx="1969800" cy="191279"/>
          </a:xfrm>
        </p:grpSpPr>
        <p:sp>
          <p:nvSpPr>
            <p:cNvPr name="Freeform 11" id="11"/>
            <p:cNvSpPr/>
            <p:nvPr/>
          </p:nvSpPr>
          <p:spPr>
            <a:xfrm flipH="false" flipV="false" rot="0">
              <a:off x="0" y="0"/>
              <a:ext cx="1969800" cy="191279"/>
            </a:xfrm>
            <a:custGeom>
              <a:avLst/>
              <a:gdLst/>
              <a:ahLst/>
              <a:cxnLst/>
              <a:rect r="r" b="b" t="t" l="l"/>
              <a:pathLst>
                <a:path h="191279" w="1969800">
                  <a:moveTo>
                    <a:pt x="52792" y="0"/>
                  </a:moveTo>
                  <a:lnTo>
                    <a:pt x="1917007" y="0"/>
                  </a:lnTo>
                  <a:cubicBezTo>
                    <a:pt x="1931009" y="0"/>
                    <a:pt x="1944437" y="5562"/>
                    <a:pt x="1954337" y="15463"/>
                  </a:cubicBezTo>
                  <a:cubicBezTo>
                    <a:pt x="1964238" y="25363"/>
                    <a:pt x="1969800" y="38791"/>
                    <a:pt x="1969800" y="52792"/>
                  </a:cubicBezTo>
                  <a:lnTo>
                    <a:pt x="1969800" y="138487"/>
                  </a:lnTo>
                  <a:cubicBezTo>
                    <a:pt x="1969800" y="152489"/>
                    <a:pt x="1964238" y="165916"/>
                    <a:pt x="1954337" y="175817"/>
                  </a:cubicBezTo>
                  <a:cubicBezTo>
                    <a:pt x="1944437" y="185717"/>
                    <a:pt x="1931009" y="191279"/>
                    <a:pt x="1917007" y="191279"/>
                  </a:cubicBezTo>
                  <a:lnTo>
                    <a:pt x="52792" y="191279"/>
                  </a:lnTo>
                  <a:cubicBezTo>
                    <a:pt x="38791" y="191279"/>
                    <a:pt x="25363" y="185717"/>
                    <a:pt x="15463" y="175817"/>
                  </a:cubicBezTo>
                  <a:cubicBezTo>
                    <a:pt x="5562" y="165916"/>
                    <a:pt x="0" y="152489"/>
                    <a:pt x="0" y="138487"/>
                  </a:cubicBezTo>
                  <a:lnTo>
                    <a:pt x="0" y="52792"/>
                  </a:lnTo>
                  <a:cubicBezTo>
                    <a:pt x="0" y="38791"/>
                    <a:pt x="5562" y="25363"/>
                    <a:pt x="15463" y="15463"/>
                  </a:cubicBezTo>
                  <a:cubicBezTo>
                    <a:pt x="25363" y="5562"/>
                    <a:pt x="38791" y="0"/>
                    <a:pt x="52792"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57150"/>
              <a:ext cx="1969800" cy="248429"/>
            </a:xfrm>
            <a:prstGeom prst="rect">
              <a:avLst/>
            </a:prstGeom>
          </p:spPr>
          <p:txBody>
            <a:bodyPr anchor="ctr" rtlCol="false" tIns="50800" lIns="50800" bIns="50800" rIns="50800"/>
            <a:lstStyle/>
            <a:p>
              <a:pPr algn="ctr">
                <a:lnSpc>
                  <a:spcPts val="3024"/>
                </a:lnSpc>
              </a:pPr>
            </a:p>
          </p:txBody>
        </p:sp>
      </p:grpSp>
      <p:sp>
        <p:nvSpPr>
          <p:cNvPr name="TextBox 13" id="13"/>
          <p:cNvSpPr txBox="true"/>
          <p:nvPr/>
        </p:nvSpPr>
        <p:spPr>
          <a:xfrm rot="0">
            <a:off x="3104246" y="1433821"/>
            <a:ext cx="13765282" cy="7622286"/>
          </a:xfrm>
          <a:prstGeom prst="rect">
            <a:avLst/>
          </a:prstGeom>
        </p:spPr>
        <p:txBody>
          <a:bodyPr anchor="t" rtlCol="false" tIns="0" lIns="0" bIns="0" rIns="0">
            <a:spAutoFit/>
          </a:bodyPr>
          <a:lstStyle/>
          <a:p>
            <a:pPr algn="l">
              <a:lnSpc>
                <a:spcPts val="3024"/>
              </a:lnSpc>
            </a:pPr>
            <a:r>
              <a:rPr lang="en-US" sz="2160" b="true">
                <a:solidFill>
                  <a:srgbClr val="000000"/>
                </a:solidFill>
                <a:latin typeface="Aileron Bold"/>
                <a:ea typeface="Aileron Bold"/>
                <a:cs typeface="Aileron Bold"/>
                <a:sym typeface="Aileron Bold"/>
              </a:rPr>
              <a:t>b) Q(A,B,C) </a:t>
            </a:r>
          </a:p>
          <a:p>
            <a:pPr algn="l">
              <a:lnSpc>
                <a:spcPts val="3024"/>
              </a:lnSpc>
            </a:pPr>
            <a:r>
              <a:rPr lang="en-US" sz="2160" b="true">
                <a:solidFill>
                  <a:srgbClr val="000000"/>
                </a:solidFill>
                <a:latin typeface="Aileron Bold"/>
                <a:ea typeface="Aileron Bold"/>
                <a:cs typeface="Aileron Bold"/>
                <a:sym typeface="Aileron Bold"/>
              </a:rPr>
              <a:t>F={A→B,A→C,B→A,C→A,B→C}</a:t>
            </a:r>
          </a:p>
          <a:p>
            <a:pPr algn="l">
              <a:lnSpc>
                <a:spcPts val="3024"/>
              </a:lnSpc>
            </a:pPr>
            <a:r>
              <a:rPr lang="en-US" sz="2160" b="true">
                <a:solidFill>
                  <a:srgbClr val="000000"/>
                </a:solidFill>
                <a:latin typeface="Aileron Bold"/>
                <a:ea typeface="Aileron Bold"/>
                <a:cs typeface="Aileron Bold"/>
                <a:sym typeface="Aileron Bold"/>
              </a:rPr>
              <a:t>Bước 1: Phân rã vế phải:</a:t>
            </a:r>
          </a:p>
          <a:p>
            <a:pPr algn="l">
              <a:lnSpc>
                <a:spcPts val="3024"/>
              </a:lnSpc>
            </a:pPr>
            <a:r>
              <a:rPr lang="en-US" sz="2160">
                <a:solidFill>
                  <a:srgbClr val="000000"/>
                </a:solidFill>
                <a:latin typeface="Aileron"/>
                <a:ea typeface="Aileron"/>
                <a:cs typeface="Aileron"/>
                <a:sym typeface="Aileron"/>
              </a:rPr>
              <a:t>Tất cả các phụ thuộc hàm trong F đã có vế phải là một thuộc tính đơn lẻ. Do đó, bước này không cần thực hiện. F1​={A→B,A→C,B→A,C→A,B→C}</a:t>
            </a:r>
          </a:p>
          <a:p>
            <a:pPr algn="l">
              <a:lnSpc>
                <a:spcPts val="3024"/>
              </a:lnSpc>
            </a:pPr>
            <a:r>
              <a:rPr lang="en-US" sz="2160" b="true">
                <a:solidFill>
                  <a:srgbClr val="000000"/>
                </a:solidFill>
                <a:latin typeface="Aileron Bold"/>
                <a:ea typeface="Aileron Bold"/>
                <a:cs typeface="Aileron Bold"/>
                <a:sym typeface="Aileron Bold"/>
              </a:rPr>
              <a:t>Bước 2: Loại bỏ thuộc tính dư thừa ở vế trái:</a:t>
            </a:r>
          </a:p>
          <a:p>
            <a:pPr algn="l">
              <a:lnSpc>
                <a:spcPts val="3024"/>
              </a:lnSpc>
            </a:pPr>
            <a:r>
              <a:rPr lang="en-US" sz="2160">
                <a:solidFill>
                  <a:srgbClr val="000000"/>
                </a:solidFill>
                <a:latin typeface="Aileron"/>
                <a:ea typeface="Aileron"/>
                <a:cs typeface="Aileron"/>
                <a:sym typeface="Aileron"/>
              </a:rPr>
              <a:t>Tất cả các phụ thuộc hàm trong F1 đều có vế trái là một thuộc tính đơn lẻ. Do đó, không có thuộc tính dư thừa ở vế trái để loại bỏ. F2​={A→B,A→C,B→A,C→A,B→C}</a:t>
            </a:r>
          </a:p>
          <a:p>
            <a:pPr algn="l">
              <a:lnSpc>
                <a:spcPts val="3024"/>
              </a:lnSpc>
            </a:pPr>
            <a:r>
              <a:rPr lang="en-US" sz="2160" b="true">
                <a:solidFill>
                  <a:srgbClr val="000000"/>
                </a:solidFill>
                <a:latin typeface="Aileron Bold"/>
                <a:ea typeface="Aileron Bold"/>
                <a:cs typeface="Aileron Bold"/>
                <a:sym typeface="Aileron Bold"/>
              </a:rPr>
              <a:t>Bước 3: Loại bỏ các phụ thuộc hàm dư thừa:</a:t>
            </a:r>
          </a:p>
          <a:p>
            <a:pPr algn="l">
              <a:lnSpc>
                <a:spcPts val="3024"/>
              </a:lnSpc>
            </a:pPr>
            <a:r>
              <a:rPr lang="en-US" sz="2160">
                <a:solidFill>
                  <a:srgbClr val="000000"/>
                </a:solidFill>
                <a:latin typeface="Aileron"/>
                <a:ea typeface="Aileron"/>
                <a:cs typeface="Aileron"/>
                <a:sym typeface="Aileron"/>
              </a:rPr>
              <a:t>Xét từng phụ thuộc hàm trong F2​:</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A→B</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{A}F2​−{A→B}+​={A,C}. Không chứa B. =&gt; A→B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{A}F2​−{A→C}+​={A,B,C}. Chứa C. =&gt; A→C dư thừa. Loại bỏ A→C. </a:t>
            </a:r>
          </a:p>
          <a:p>
            <a:pPr algn="l">
              <a:lnSpc>
                <a:spcPts val="3024"/>
              </a:lnSpc>
            </a:pPr>
            <a:r>
              <a:rPr lang="en-US" sz="2160">
                <a:solidFill>
                  <a:srgbClr val="000000"/>
                </a:solidFill>
                <a:latin typeface="Aileron"/>
                <a:ea typeface="Aileron"/>
                <a:cs typeface="Aileron"/>
                <a:sym typeface="Aileron"/>
              </a:rPr>
              <a:t>Tập phụ thuộc hàm còn lại: F3​={A→B,B→A,C→A,B→C}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{B}F3​−{B→A}+​={B,C,A}. Chứa A. =&gt; B→A dư thừa. Loại bỏ B→A. Tập phụ thuộc hàm còn lại: </a:t>
            </a:r>
          </a:p>
          <a:p>
            <a:pPr algn="l">
              <a:lnSpc>
                <a:spcPts val="3024"/>
              </a:lnSpc>
            </a:pPr>
            <a:r>
              <a:rPr lang="en-US" sz="2160">
                <a:solidFill>
                  <a:srgbClr val="000000"/>
                </a:solidFill>
                <a:latin typeface="Aileron"/>
                <a:ea typeface="Aileron"/>
                <a:cs typeface="Aileron"/>
                <a:sym typeface="Aileron"/>
              </a:rPr>
              <a:t>F4 ={A→B,C→A,B→C}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C→A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{C}F3​−{C→A}+​={C}. Không chứa A. =&gt; C→A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{B}F3​−{B→C}+​={B}. Không chứa C. =&gt; B→C không dư thừa.</a:t>
            </a:r>
          </a:p>
          <a:p>
            <a:pPr algn="l">
              <a:lnSpc>
                <a:spcPts val="3024"/>
              </a:lnSpc>
            </a:pPr>
          </a:p>
          <a:p>
            <a:pPr algn="l">
              <a:lnSpc>
                <a:spcPts val="3024"/>
              </a:lnSpc>
              <a:spcBef>
                <a:spcPct val="0"/>
              </a:spcBef>
            </a:pPr>
            <a:r>
              <a:rPr lang="en-US" b="true" sz="2160">
                <a:solidFill>
                  <a:srgbClr val="000000"/>
                </a:solidFill>
                <a:latin typeface="Aileron Bold"/>
                <a:ea typeface="Aileron Bold"/>
                <a:cs typeface="Aileron Bold"/>
                <a:sym typeface="Aileron Bold"/>
              </a:rPr>
              <a:t>Kết luận: Phủ tối thiểu của F là {A→B;C→A;B→C}</a:t>
            </a:r>
            <a:r>
              <a:rPr lang="en-US" sz="2160">
                <a:solidFill>
                  <a:srgbClr val="000000"/>
                </a:solidFill>
                <a:latin typeface="Aileron"/>
                <a:ea typeface="Aileron"/>
                <a:cs typeface="Aileron"/>
                <a:sym typeface="Aileron"/>
              </a:rPr>
              <a:t>​</a:t>
            </a: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885296"/>
            <a:ext cx="7771525" cy="8229600"/>
            <a:chOff x="0" y="0"/>
            <a:chExt cx="2046821" cy="2167467"/>
          </a:xfrm>
        </p:grpSpPr>
        <p:sp>
          <p:nvSpPr>
            <p:cNvPr name="Freeform 3" id="3"/>
            <p:cNvSpPr/>
            <p:nvPr/>
          </p:nvSpPr>
          <p:spPr>
            <a:xfrm flipH="false" flipV="false" rot="0">
              <a:off x="0" y="0"/>
              <a:ext cx="2046822" cy="2167467"/>
            </a:xfrm>
            <a:custGeom>
              <a:avLst/>
              <a:gdLst/>
              <a:ahLst/>
              <a:cxnLst/>
              <a:rect r="r" b="b" t="t" l="l"/>
              <a:pathLst>
                <a:path h="2167467" w="2046822">
                  <a:moveTo>
                    <a:pt x="58775" y="0"/>
                  </a:moveTo>
                  <a:lnTo>
                    <a:pt x="1988046" y="0"/>
                  </a:lnTo>
                  <a:cubicBezTo>
                    <a:pt x="2020507" y="0"/>
                    <a:pt x="2046822" y="26315"/>
                    <a:pt x="2046822" y="58775"/>
                  </a:cubicBezTo>
                  <a:lnTo>
                    <a:pt x="2046822" y="2108691"/>
                  </a:lnTo>
                  <a:cubicBezTo>
                    <a:pt x="2046822" y="2141152"/>
                    <a:pt x="2020507" y="2167467"/>
                    <a:pt x="1988046" y="2167467"/>
                  </a:cubicBezTo>
                  <a:lnTo>
                    <a:pt x="58775" y="2167467"/>
                  </a:lnTo>
                  <a:cubicBezTo>
                    <a:pt x="26315" y="2167467"/>
                    <a:pt x="0" y="2141152"/>
                    <a:pt x="0" y="2108691"/>
                  </a:cubicBezTo>
                  <a:lnTo>
                    <a:pt x="0" y="58775"/>
                  </a:lnTo>
                  <a:cubicBezTo>
                    <a:pt x="0" y="26315"/>
                    <a:pt x="26315" y="0"/>
                    <a:pt x="58775" y="0"/>
                  </a:cubicBezTo>
                  <a:close/>
                </a:path>
              </a:pathLst>
            </a:custGeom>
            <a:solidFill>
              <a:srgbClr val="E1EDFC"/>
            </a:solidFill>
            <a:ln cap="rnd">
              <a:noFill/>
              <a:prstDash val="solid"/>
              <a:round/>
            </a:ln>
          </p:spPr>
        </p:sp>
        <p:sp>
          <p:nvSpPr>
            <p:cNvPr name="TextBox 4" id="4"/>
            <p:cNvSpPr txBox="true"/>
            <p:nvPr/>
          </p:nvSpPr>
          <p:spPr>
            <a:xfrm>
              <a:off x="0" y="-47625"/>
              <a:ext cx="204682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8396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98078" y="3295161"/>
            <a:ext cx="6108244" cy="3305093"/>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a) Q1(ABCDEGH)</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F₁={A→ H,AB→C,BC→D;G→B}</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b)Q2(ABCSXYZ)</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F₂={S→A;AX→B;S→B;BY→C;CZ→X}</a:t>
            </a:r>
          </a:p>
          <a:p>
            <a:pPr algn="just">
              <a:lnSpc>
                <a:spcPts val="3679"/>
              </a:lnSpc>
              <a:spcBef>
                <a:spcPct val="0"/>
              </a:spcBef>
            </a:pPr>
          </a:p>
        </p:txBody>
      </p:sp>
      <p:sp>
        <p:nvSpPr>
          <p:cNvPr name="TextBox 12" id="12"/>
          <p:cNvSpPr txBox="true"/>
          <p:nvPr/>
        </p:nvSpPr>
        <p:spPr>
          <a:xfrm rot="0">
            <a:off x="7748262" y="2053000"/>
            <a:ext cx="9511038" cy="6037578"/>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a) Q1(ABCDEGH) </a:t>
            </a:r>
          </a:p>
          <a:p>
            <a:pPr algn="just">
              <a:lnSpc>
                <a:spcPts val="3220"/>
              </a:lnSpc>
              <a:spcBef>
                <a:spcPct val="0"/>
              </a:spcBef>
            </a:pPr>
            <a:r>
              <a:rPr lang="en-US" sz="2300">
                <a:solidFill>
                  <a:srgbClr val="000000"/>
                </a:solidFill>
                <a:latin typeface="Times New Roman"/>
                <a:ea typeface="Times New Roman"/>
                <a:cs typeface="Times New Roman"/>
                <a:sym typeface="Times New Roman"/>
              </a:rPr>
              <a:t>F₁={A→ H,AB→C,BC→D;G→B} </a:t>
            </a:r>
          </a:p>
          <a:p>
            <a:pPr algn="just">
              <a:lnSpc>
                <a:spcPts val="3220"/>
              </a:lnSpc>
              <a:spcBef>
                <a:spcPct val="0"/>
              </a:spcBef>
            </a:pPr>
            <a:r>
              <a:rPr lang="en-US" sz="2300">
                <a:solidFill>
                  <a:srgbClr val="000000"/>
                </a:solidFill>
                <a:latin typeface="Times New Roman"/>
                <a:ea typeface="Times New Roman"/>
                <a:cs typeface="Times New Roman"/>
                <a:sym typeface="Times New Roman"/>
              </a:rPr>
              <a:t>Xét từng phụ thuộc: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 → H Không thể suy từ cái nào khác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AB → C ,kiểm tra A hoặc B có thể suy ra C hay không ( A → H, G → B, BC → D ) Không suy ra 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BC → D Không thể loại vì không có cách nào khác suy ra D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 → B Độc lập ⇒ giữ.</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=&gt; Phủ tối thiểu F1: {A→ H,AB→C,BC→D;G→B} </a:t>
            </a:r>
          </a:p>
          <a:p>
            <a:pPr algn="just">
              <a:lnSpc>
                <a:spcPts val="3220"/>
              </a:lnSpc>
              <a:spcBef>
                <a:spcPct val="0"/>
              </a:spcBef>
            </a:pPr>
          </a:p>
          <a:p>
            <a:pPr algn="just">
              <a:lnSpc>
                <a:spcPts val="3220"/>
              </a:lnSpc>
              <a:spcBef>
                <a:spcPct val="0"/>
              </a:spcBef>
            </a:pPr>
            <a:r>
              <a:rPr lang="en-US" sz="2300">
                <a:solidFill>
                  <a:srgbClr val="000000"/>
                </a:solidFill>
                <a:latin typeface="Times New Roman"/>
                <a:ea typeface="Times New Roman"/>
                <a:cs typeface="Times New Roman"/>
                <a:sym typeface="Times New Roman"/>
              </a:rPr>
              <a:t> b) Q2(ABCSXYZ)</a:t>
            </a:r>
          </a:p>
          <a:p>
            <a:pPr algn="just">
              <a:lnSpc>
                <a:spcPts val="3220"/>
              </a:lnSpc>
              <a:spcBef>
                <a:spcPct val="0"/>
              </a:spcBef>
            </a:pPr>
            <a:r>
              <a:rPr lang="en-US" sz="2300">
                <a:solidFill>
                  <a:srgbClr val="000000"/>
                </a:solidFill>
                <a:latin typeface="Times New Roman"/>
                <a:ea typeface="Times New Roman"/>
                <a:cs typeface="Times New Roman"/>
                <a:sym typeface="Times New Roman"/>
              </a:rPr>
              <a:t> F₂={S→A;AX→B;S→B;BY→C;CZ→X} </a:t>
            </a:r>
          </a:p>
          <a:p>
            <a:pPr algn="just">
              <a:lnSpc>
                <a:spcPts val="3220"/>
              </a:lnSpc>
              <a:spcBef>
                <a:spcPct val="0"/>
              </a:spcBef>
            </a:pPr>
            <a:r>
              <a:rPr lang="en-US" sz="2300">
                <a:solidFill>
                  <a:srgbClr val="000000"/>
                </a:solidFill>
                <a:latin typeface="Times New Roman"/>
                <a:ea typeface="Times New Roman"/>
                <a:cs typeface="Times New Roman"/>
                <a:sym typeface="Times New Roman"/>
              </a:rPr>
              <a:t>S→A, AX→B ⇒ S→A và A→B suy ra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 Vậy S→B là dư thừa =&gt; Loại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=&gt; Phủ tối thiểu F2 = {S→A; AX→B; BY→C; CZ→X}</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7748515" cy="8229600"/>
            <a:chOff x="0" y="0"/>
            <a:chExt cx="2040761" cy="2167467"/>
          </a:xfrm>
        </p:grpSpPr>
        <p:sp>
          <p:nvSpPr>
            <p:cNvPr name="Freeform 3" id="3"/>
            <p:cNvSpPr/>
            <p:nvPr/>
          </p:nvSpPr>
          <p:spPr>
            <a:xfrm flipH="false" flipV="false" rot="0">
              <a:off x="0" y="0"/>
              <a:ext cx="2040761" cy="2167467"/>
            </a:xfrm>
            <a:custGeom>
              <a:avLst/>
              <a:gdLst/>
              <a:ahLst/>
              <a:cxnLst/>
              <a:rect r="r" b="b" t="t" l="l"/>
              <a:pathLst>
                <a:path h="2167467" w="2040761">
                  <a:moveTo>
                    <a:pt x="58950" y="0"/>
                  </a:moveTo>
                  <a:lnTo>
                    <a:pt x="1981812" y="0"/>
                  </a:lnTo>
                  <a:cubicBezTo>
                    <a:pt x="2014369" y="0"/>
                    <a:pt x="2040761" y="26393"/>
                    <a:pt x="2040761" y="58950"/>
                  </a:cubicBezTo>
                  <a:lnTo>
                    <a:pt x="2040761" y="2108517"/>
                  </a:lnTo>
                  <a:cubicBezTo>
                    <a:pt x="2040761" y="2124151"/>
                    <a:pt x="2034551" y="2139146"/>
                    <a:pt x="2023495" y="2150201"/>
                  </a:cubicBezTo>
                  <a:cubicBezTo>
                    <a:pt x="2012440" y="2161256"/>
                    <a:pt x="1997446" y="2167467"/>
                    <a:pt x="1981812" y="2167467"/>
                  </a:cubicBezTo>
                  <a:lnTo>
                    <a:pt x="58950" y="2167467"/>
                  </a:lnTo>
                  <a:cubicBezTo>
                    <a:pt x="43315" y="2167467"/>
                    <a:pt x="28321" y="2161256"/>
                    <a:pt x="17266" y="2150201"/>
                  </a:cubicBezTo>
                  <a:cubicBezTo>
                    <a:pt x="6211" y="2139146"/>
                    <a:pt x="0" y="2124151"/>
                    <a:pt x="0" y="2108517"/>
                  </a:cubicBezTo>
                  <a:lnTo>
                    <a:pt x="0" y="58950"/>
                  </a:lnTo>
                  <a:cubicBezTo>
                    <a:pt x="0" y="43315"/>
                    <a:pt x="6211" y="28321"/>
                    <a:pt x="17266" y="17266"/>
                  </a:cubicBezTo>
                  <a:cubicBezTo>
                    <a:pt x="28321" y="6211"/>
                    <a:pt x="43315" y="0"/>
                    <a:pt x="58950" y="0"/>
                  </a:cubicBezTo>
                  <a:close/>
                </a:path>
              </a:pathLst>
            </a:custGeom>
            <a:solidFill>
              <a:srgbClr val="E1EDFC"/>
            </a:solidFill>
            <a:ln cap="rnd">
              <a:noFill/>
              <a:prstDash val="solid"/>
              <a:round/>
            </a:ln>
          </p:spPr>
        </p:sp>
        <p:sp>
          <p:nvSpPr>
            <p:cNvPr name="TextBox 4" id="4"/>
            <p:cNvSpPr txBox="true"/>
            <p:nvPr/>
          </p:nvSpPr>
          <p:spPr>
            <a:xfrm>
              <a:off x="0" y="-47625"/>
              <a:ext cx="204076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6095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1028700" y="3066308"/>
            <a:ext cx="6108244" cy="3771818"/>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c)Q3(ABCDEGHIJ)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F₃={BG→D;G→J;AI→C;CE→H;BD→G;JH→A; D→I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d)Q4(ABCDEGHIJ)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F₄={BH→I;GC→A;I→J;AE→G;</a:t>
            </a:r>
          </a:p>
        </p:txBody>
      </p:sp>
      <p:sp>
        <p:nvSpPr>
          <p:cNvPr name="TextBox 12" id="12"/>
          <p:cNvSpPr txBox="true"/>
          <p:nvPr/>
        </p:nvSpPr>
        <p:spPr>
          <a:xfrm rot="0">
            <a:off x="7790035" y="1141100"/>
            <a:ext cx="8659305" cy="9017110"/>
          </a:xfrm>
          <a:prstGeom prst="rect">
            <a:avLst/>
          </a:prstGeom>
        </p:spPr>
        <p:txBody>
          <a:bodyPr anchor="t" rtlCol="false" tIns="0" lIns="0" bIns="0" rIns="0">
            <a:spAutoFit/>
          </a:bodyPr>
          <a:lstStyle/>
          <a:p>
            <a:pPr algn="just">
              <a:lnSpc>
                <a:spcPts val="2864"/>
              </a:lnSpc>
              <a:spcBef>
                <a:spcPct val="0"/>
              </a:spcBef>
            </a:pPr>
            <a:r>
              <a:rPr lang="en-US" sz="2046">
                <a:solidFill>
                  <a:srgbClr val="000000"/>
                </a:solidFill>
                <a:latin typeface="Times New Roman"/>
                <a:ea typeface="Times New Roman"/>
                <a:cs typeface="Times New Roman"/>
                <a:sym typeface="Times New Roman"/>
              </a:rPr>
              <a:t>c</a:t>
            </a:r>
            <a:r>
              <a:rPr lang="en-US" sz="2046">
                <a:solidFill>
                  <a:srgbClr val="000000"/>
                </a:solidFill>
                <a:latin typeface="Times New Roman"/>
                <a:ea typeface="Times New Roman"/>
                <a:cs typeface="Times New Roman"/>
                <a:sym typeface="Times New Roman"/>
              </a:rPr>
              <a:t>) Q3(ABCDEGHIJ) </a:t>
            </a:r>
          </a:p>
          <a:p>
            <a:pPr algn="just">
              <a:lnSpc>
                <a:spcPts val="2864"/>
              </a:lnSpc>
              <a:spcBef>
                <a:spcPct val="0"/>
              </a:spcBef>
            </a:pPr>
            <a:r>
              <a:rPr lang="en-US" sz="2046">
                <a:solidFill>
                  <a:srgbClr val="000000"/>
                </a:solidFill>
                <a:latin typeface="Times New Roman"/>
                <a:ea typeface="Times New Roman"/>
                <a:cs typeface="Times New Roman"/>
                <a:sym typeface="Times New Roman"/>
              </a:rPr>
              <a:t>F₃={BG→D;G→J;AI→C;CE→H;BD→G;JH→A; D→I } </a:t>
            </a:r>
          </a:p>
          <a:p>
            <a:pPr algn="just">
              <a:lnSpc>
                <a:spcPts val="2864"/>
              </a:lnSpc>
              <a:spcBef>
                <a:spcPct val="0"/>
              </a:spcBef>
            </a:pPr>
            <a:r>
              <a:rPr lang="en-US" sz="2046">
                <a:solidFill>
                  <a:srgbClr val="000000"/>
                </a:solidFill>
                <a:latin typeface="Times New Roman"/>
                <a:ea typeface="Times New Roman"/>
                <a:cs typeface="Times New Roman"/>
                <a:sym typeface="Times New Roman"/>
              </a:rPr>
              <a:t> Loại phụ thuộc dư.</a:t>
            </a:r>
          </a:p>
          <a:p>
            <a:pPr algn="just">
              <a:lnSpc>
                <a:spcPts val="2864"/>
              </a:lnSpc>
              <a:spcBef>
                <a:spcPct val="0"/>
              </a:spcBef>
            </a:pPr>
            <a:r>
              <a:rPr lang="en-US" sz="2046">
                <a:solidFill>
                  <a:srgbClr val="000000"/>
                </a:solidFill>
                <a:latin typeface="Times New Roman"/>
                <a:ea typeface="Times New Roman"/>
                <a:cs typeface="Times New Roman"/>
                <a:sym typeface="Times New Roman"/>
              </a:rPr>
              <a:t> - BG → D, G → J, AI → C, CE → H, BD → G, JH → A, D → I</a:t>
            </a:r>
          </a:p>
          <a:p>
            <a:pPr algn="just">
              <a:lnSpc>
                <a:spcPts val="2864"/>
              </a:lnSpc>
              <a:spcBef>
                <a:spcPct val="0"/>
              </a:spcBef>
            </a:pPr>
            <a:r>
              <a:rPr lang="en-US" sz="2046">
                <a:solidFill>
                  <a:srgbClr val="000000"/>
                </a:solidFill>
                <a:latin typeface="Times New Roman"/>
                <a:ea typeface="Times New Roman"/>
                <a:cs typeface="Times New Roman"/>
                <a:sym typeface="Times New Roman"/>
              </a:rPr>
              <a:t> Không có phụ thuộc nào có thể được suy ra từ các cái khác ⇒ giữ nguyên</a:t>
            </a:r>
          </a:p>
          <a:p>
            <a:pPr algn="just">
              <a:lnSpc>
                <a:spcPts val="2864"/>
              </a:lnSpc>
              <a:spcBef>
                <a:spcPct val="0"/>
              </a:spcBef>
            </a:pPr>
            <a:r>
              <a:rPr lang="en-US" sz="2046">
                <a:solidFill>
                  <a:srgbClr val="000000"/>
                </a:solidFill>
                <a:latin typeface="Times New Roman"/>
                <a:ea typeface="Times New Roman"/>
                <a:cs typeface="Times New Roman"/>
                <a:sym typeface="Times New Roman"/>
              </a:rPr>
              <a:t>Rút gọn vế trái</a:t>
            </a:r>
          </a:p>
          <a:p>
            <a:pPr algn="just">
              <a:lnSpc>
                <a:spcPts val="2864"/>
              </a:lnSpc>
              <a:spcBef>
                <a:spcPct val="0"/>
              </a:spcBef>
            </a:pPr>
            <a:r>
              <a:rPr lang="en-US" sz="2046">
                <a:solidFill>
                  <a:srgbClr val="000000"/>
                </a:solidFill>
                <a:latin typeface="Times New Roman"/>
                <a:ea typeface="Times New Roman"/>
                <a:cs typeface="Times New Roman"/>
                <a:sym typeface="Times New Roman"/>
              </a:rPr>
              <a:t> BG → D: bỏ B hoặc G đều không đủ ⇒ giữ</a:t>
            </a:r>
          </a:p>
          <a:p>
            <a:pPr algn="just">
              <a:lnSpc>
                <a:spcPts val="2864"/>
              </a:lnSpc>
              <a:spcBef>
                <a:spcPct val="0"/>
              </a:spcBef>
            </a:pPr>
            <a:r>
              <a:rPr lang="en-US" sz="2046">
                <a:solidFill>
                  <a:srgbClr val="000000"/>
                </a:solidFill>
                <a:latin typeface="Times New Roman"/>
                <a:ea typeface="Times New Roman"/>
                <a:cs typeface="Times New Roman"/>
                <a:sym typeface="Times New Roman"/>
              </a:rPr>
              <a:t> AI → C: không rút được</a:t>
            </a:r>
          </a:p>
          <a:p>
            <a:pPr algn="just">
              <a:lnSpc>
                <a:spcPts val="2864"/>
              </a:lnSpc>
              <a:spcBef>
                <a:spcPct val="0"/>
              </a:spcBef>
            </a:pPr>
            <a:r>
              <a:rPr lang="en-US" sz="2046">
                <a:solidFill>
                  <a:srgbClr val="000000"/>
                </a:solidFill>
                <a:latin typeface="Times New Roman"/>
                <a:ea typeface="Times New Roman"/>
                <a:cs typeface="Times New Roman"/>
                <a:sym typeface="Times New Roman"/>
              </a:rPr>
              <a:t> BD → G: không rút được</a:t>
            </a:r>
          </a:p>
          <a:p>
            <a:pPr algn="just">
              <a:lnSpc>
                <a:spcPts val="2864"/>
              </a:lnSpc>
              <a:spcBef>
                <a:spcPct val="0"/>
              </a:spcBef>
            </a:pPr>
            <a:r>
              <a:rPr lang="en-US" sz="2046">
                <a:solidFill>
                  <a:srgbClr val="000000"/>
                </a:solidFill>
                <a:latin typeface="Times New Roman"/>
                <a:ea typeface="Times New Roman"/>
                <a:cs typeface="Times New Roman"/>
                <a:sym typeface="Times New Roman"/>
              </a:rPr>
              <a:t> JH → A: không rút được</a:t>
            </a:r>
          </a:p>
          <a:p>
            <a:pPr algn="just">
              <a:lnSpc>
                <a:spcPts val="2864"/>
              </a:lnSpc>
              <a:spcBef>
                <a:spcPct val="0"/>
              </a:spcBef>
            </a:pPr>
            <a:r>
              <a:rPr lang="en-US" sz="2046">
                <a:solidFill>
                  <a:srgbClr val="000000"/>
                </a:solidFill>
                <a:latin typeface="Times New Roman"/>
                <a:ea typeface="Times New Roman"/>
                <a:cs typeface="Times New Roman"/>
                <a:sym typeface="Times New Roman"/>
              </a:rPr>
              <a:t> Phủ tối thiểu F₃: </a:t>
            </a:r>
          </a:p>
          <a:p>
            <a:pPr algn="just">
              <a:lnSpc>
                <a:spcPts val="2864"/>
              </a:lnSpc>
              <a:spcBef>
                <a:spcPct val="0"/>
              </a:spcBef>
            </a:pPr>
            <a:r>
              <a:rPr lang="en-US" sz="2046">
                <a:solidFill>
                  <a:srgbClr val="000000"/>
                </a:solidFill>
                <a:latin typeface="Times New Roman"/>
                <a:ea typeface="Times New Roman"/>
                <a:cs typeface="Times New Roman"/>
                <a:sym typeface="Times New Roman"/>
              </a:rPr>
              <a:t> { BG → D, G → J, AI → C, CE → H, BD → G, JH → A, D → I }</a:t>
            </a:r>
          </a:p>
          <a:p>
            <a:pPr algn="just">
              <a:lnSpc>
                <a:spcPts val="2864"/>
              </a:lnSpc>
              <a:spcBef>
                <a:spcPct val="0"/>
              </a:spcBef>
            </a:pPr>
          </a:p>
          <a:p>
            <a:pPr algn="just">
              <a:lnSpc>
                <a:spcPts val="2864"/>
              </a:lnSpc>
              <a:spcBef>
                <a:spcPct val="0"/>
              </a:spcBef>
            </a:pPr>
            <a:r>
              <a:rPr lang="en-US" sz="2046">
                <a:solidFill>
                  <a:srgbClr val="000000"/>
                </a:solidFill>
                <a:latin typeface="Times New Roman"/>
                <a:ea typeface="Times New Roman"/>
                <a:cs typeface="Times New Roman"/>
                <a:sym typeface="Times New Roman"/>
              </a:rPr>
              <a:t>d) Q4(ABCDEGHIJ) </a:t>
            </a:r>
          </a:p>
          <a:p>
            <a:pPr algn="just">
              <a:lnSpc>
                <a:spcPts val="2864"/>
              </a:lnSpc>
              <a:spcBef>
                <a:spcPct val="0"/>
              </a:spcBef>
            </a:pPr>
            <a:r>
              <a:rPr lang="en-US" sz="2046">
                <a:solidFill>
                  <a:srgbClr val="000000"/>
                </a:solidFill>
                <a:latin typeface="Times New Roman"/>
                <a:ea typeface="Times New Roman"/>
                <a:cs typeface="Times New Roman"/>
                <a:sym typeface="Times New Roman"/>
              </a:rPr>
              <a:t>F₄={BH→I;GC→A;I→J;AE→G;D→B;I→H}</a:t>
            </a:r>
          </a:p>
          <a:p>
            <a:pPr algn="just">
              <a:lnSpc>
                <a:spcPts val="2864"/>
              </a:lnSpc>
              <a:spcBef>
                <a:spcPct val="0"/>
              </a:spcBef>
            </a:pPr>
            <a:r>
              <a:rPr lang="en-US" sz="2046">
                <a:solidFill>
                  <a:srgbClr val="000000"/>
                </a:solidFill>
                <a:latin typeface="Times New Roman"/>
                <a:ea typeface="Times New Roman"/>
                <a:cs typeface="Times New Roman"/>
                <a:sym typeface="Times New Roman"/>
              </a:rPr>
              <a:t> Loại bỏ phụ thuộc dư:</a:t>
            </a:r>
          </a:p>
          <a:p>
            <a:pPr algn="just">
              <a:lnSpc>
                <a:spcPts val="2864"/>
              </a:lnSpc>
              <a:spcBef>
                <a:spcPct val="0"/>
              </a:spcBef>
            </a:pPr>
            <a:r>
              <a:rPr lang="en-US" sz="2046">
                <a:solidFill>
                  <a:srgbClr val="000000"/>
                </a:solidFill>
                <a:latin typeface="Times New Roman"/>
                <a:ea typeface="Times New Roman"/>
                <a:cs typeface="Times New Roman"/>
                <a:sym typeface="Times New Roman"/>
              </a:rPr>
              <a:t> I → H, I → J ⇒ không cái nào suy được từ cái kia</a:t>
            </a:r>
          </a:p>
          <a:p>
            <a:pPr algn="just">
              <a:lnSpc>
                <a:spcPts val="2864"/>
              </a:lnSpc>
              <a:spcBef>
                <a:spcPct val="0"/>
              </a:spcBef>
            </a:pPr>
            <a:r>
              <a:rPr lang="en-US" sz="2046">
                <a:solidFill>
                  <a:srgbClr val="000000"/>
                </a:solidFill>
                <a:latin typeface="Times New Roman"/>
                <a:ea typeface="Times New Roman"/>
                <a:cs typeface="Times New Roman"/>
                <a:sym typeface="Times New Roman"/>
              </a:rPr>
              <a:t> AE → G sinh G, độc lập</a:t>
            </a:r>
          </a:p>
          <a:p>
            <a:pPr algn="just">
              <a:lnSpc>
                <a:spcPts val="2864"/>
              </a:lnSpc>
              <a:spcBef>
                <a:spcPct val="0"/>
              </a:spcBef>
            </a:pPr>
            <a:r>
              <a:rPr lang="en-US" sz="2046">
                <a:solidFill>
                  <a:srgbClr val="000000"/>
                </a:solidFill>
                <a:latin typeface="Times New Roman"/>
                <a:ea typeface="Times New Roman"/>
                <a:cs typeface="Times New Roman"/>
                <a:sym typeface="Times New Roman"/>
              </a:rPr>
              <a:t> Tất cả đều giữ lại</a:t>
            </a:r>
          </a:p>
          <a:p>
            <a:pPr algn="just">
              <a:lnSpc>
                <a:spcPts val="2864"/>
              </a:lnSpc>
              <a:spcBef>
                <a:spcPct val="0"/>
              </a:spcBef>
            </a:pPr>
            <a:r>
              <a:rPr lang="en-US" sz="2046">
                <a:solidFill>
                  <a:srgbClr val="000000"/>
                </a:solidFill>
                <a:latin typeface="Times New Roman"/>
                <a:ea typeface="Times New Roman"/>
                <a:cs typeface="Times New Roman"/>
                <a:sym typeface="Times New Roman"/>
              </a:rPr>
              <a:t> Rút gọn vế trái:</a:t>
            </a:r>
          </a:p>
          <a:p>
            <a:pPr algn="just">
              <a:lnSpc>
                <a:spcPts val="2864"/>
              </a:lnSpc>
              <a:spcBef>
                <a:spcPct val="0"/>
              </a:spcBef>
            </a:pPr>
            <a:r>
              <a:rPr lang="en-US" sz="2046">
                <a:solidFill>
                  <a:srgbClr val="000000"/>
                </a:solidFill>
                <a:latin typeface="Times New Roman"/>
                <a:ea typeface="Times New Roman"/>
                <a:cs typeface="Times New Roman"/>
                <a:sym typeface="Times New Roman"/>
              </a:rPr>
              <a:t> BH → I: bỏ B hoặc H đều không đủ ⇒ giữ</a:t>
            </a:r>
          </a:p>
          <a:p>
            <a:pPr algn="just">
              <a:lnSpc>
                <a:spcPts val="2864"/>
              </a:lnSpc>
              <a:spcBef>
                <a:spcPct val="0"/>
              </a:spcBef>
            </a:pPr>
            <a:r>
              <a:rPr lang="en-US" sz="2046">
                <a:solidFill>
                  <a:srgbClr val="000000"/>
                </a:solidFill>
                <a:latin typeface="Times New Roman"/>
                <a:ea typeface="Times New Roman"/>
                <a:cs typeface="Times New Roman"/>
                <a:sym typeface="Times New Roman"/>
              </a:rPr>
              <a:t> GC → A, AE → G: không rút được</a:t>
            </a:r>
          </a:p>
          <a:p>
            <a:pPr algn="just">
              <a:lnSpc>
                <a:spcPts val="2864"/>
              </a:lnSpc>
              <a:spcBef>
                <a:spcPct val="0"/>
              </a:spcBef>
            </a:pPr>
            <a:r>
              <a:rPr lang="en-US" sz="2046">
                <a:solidFill>
                  <a:srgbClr val="000000"/>
                </a:solidFill>
                <a:latin typeface="Times New Roman"/>
                <a:ea typeface="Times New Roman"/>
                <a:cs typeface="Times New Roman"/>
                <a:sym typeface="Times New Roman"/>
              </a:rPr>
              <a:t> Phủ tối thiểu F₄⁺: </a:t>
            </a:r>
          </a:p>
          <a:p>
            <a:pPr algn="just">
              <a:lnSpc>
                <a:spcPts val="2864"/>
              </a:lnSpc>
              <a:spcBef>
                <a:spcPct val="0"/>
              </a:spcBef>
            </a:pPr>
            <a:r>
              <a:rPr lang="en-US" sz="2046">
                <a:solidFill>
                  <a:srgbClr val="000000"/>
                </a:solidFill>
                <a:latin typeface="Times New Roman"/>
                <a:ea typeface="Times New Roman"/>
                <a:cs typeface="Times New Roman"/>
                <a:sym typeface="Times New Roman"/>
              </a:rPr>
              <a:t> { BH → I, GC → A, I → J, AE → G, D → B, I → H }</a:t>
            </a:r>
          </a:p>
          <a:p>
            <a:pPr algn="just">
              <a:lnSpc>
                <a:spcPts val="259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942088" y="2704550"/>
            <a:ext cx="8091067" cy="5635623"/>
          </a:xfrm>
          <a:prstGeom prst="rect">
            <a:avLst/>
          </a:prstGeom>
        </p:spPr>
        <p:txBody>
          <a:bodyPr anchor="t" rtlCol="false" tIns="0" lIns="0" bIns="0" rIns="0">
            <a:spAutoFit/>
          </a:bodyPr>
          <a:lstStyle/>
          <a:p>
            <a:pPr algn="l">
              <a:lnSpc>
                <a:spcPts val="2800"/>
              </a:lnSpc>
            </a:pPr>
            <a:r>
              <a:rPr lang="en-US" sz="2000">
                <a:solidFill>
                  <a:srgbClr val="000000"/>
                </a:solidFill>
                <a:latin typeface="Aileron"/>
                <a:ea typeface="Aileron"/>
                <a:cs typeface="Aileron"/>
                <a:sym typeface="Aileron"/>
              </a:rPr>
              <a:t>a)</a:t>
            </a:r>
          </a:p>
          <a:p>
            <a:pPr algn="l">
              <a:lnSpc>
                <a:spcPts val="2800"/>
              </a:lnSpc>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a:t>
            </a:r>
            <a:r>
              <a:rPr lang="en-US" sz="2000">
                <a:solidFill>
                  <a:srgbClr val="000000"/>
                </a:solidFill>
                <a:latin typeface="Aileron"/>
                <a:ea typeface="Aileron"/>
                <a:cs typeface="Aileron"/>
                <a:sym typeface="Aileron"/>
              </a:rPr>
              <a:t> C→DE, E→G}</a:t>
            </a:r>
          </a:p>
          <a:p>
            <a:pPr algn="l">
              <a:lnSpc>
                <a:spcPts val="2800"/>
              </a:lnSpc>
              <a:spcBef>
                <a:spcPct val="0"/>
              </a:spcBef>
            </a:pPr>
            <a:r>
              <a:rPr lang="en-US" sz="2000">
                <a:solidFill>
                  <a:srgbClr val="000000"/>
                </a:solidFill>
                <a:latin typeface="Aileron"/>
                <a:ea typeface="Aileron"/>
                <a:cs typeface="Aileron"/>
                <a:sym typeface="Aileron"/>
              </a:rPr>
              <a:t>b)</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F={C→AB, D→E, B→G}</a:t>
            </a:r>
          </a:p>
          <a:p>
            <a:pPr algn="l">
              <a:lnSpc>
                <a:spcPts val="2800"/>
              </a:lnSpc>
              <a:spcBef>
                <a:spcPct val="0"/>
              </a:spcBef>
            </a:pPr>
            <a:r>
              <a:rPr lang="en-US" sz="2000">
                <a:solidFill>
                  <a:srgbClr val="000000"/>
                </a:solidFill>
                <a:latin typeface="Aileron"/>
                <a:ea typeface="Aileron"/>
                <a:cs typeface="Aileron"/>
                <a:sym typeface="Aileron"/>
              </a:rPr>
              <a:t>c)</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F={A→BC, D→E, H→G}</a:t>
            </a:r>
          </a:p>
          <a:p>
            <a:pPr algn="l">
              <a:lnSpc>
                <a:spcPts val="2800"/>
              </a:lnSpc>
              <a:spcBef>
                <a:spcPct val="0"/>
              </a:spcBef>
            </a:pPr>
            <a:r>
              <a:rPr lang="en-US" sz="2000">
                <a:solidFill>
                  <a:srgbClr val="000000"/>
                </a:solidFill>
                <a:latin typeface="Aileron"/>
                <a:ea typeface="Aileron"/>
                <a:cs typeface="Aileron"/>
                <a:sym typeface="Aileron"/>
              </a:rPr>
              <a:t>d)</a:t>
            </a:r>
          </a:p>
          <a:p>
            <a:pPr algn="l">
              <a:lnSpc>
                <a:spcPts val="2800"/>
              </a:lnSpc>
              <a:spcBef>
                <a:spcPct val="0"/>
              </a:spcBef>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 C→B, ABD→E, G→A}</a:t>
            </a:r>
          </a:p>
          <a:p>
            <a:pPr algn="l">
              <a:lnSpc>
                <a:spcPts val="2800"/>
              </a:lnSpc>
              <a:spcBef>
                <a:spcPct val="0"/>
              </a:spcBef>
            </a:pPr>
            <a:r>
              <a:rPr lang="en-US" sz="2000">
                <a:solidFill>
                  <a:srgbClr val="000000"/>
                </a:solidFill>
                <a:latin typeface="Aileron"/>
                <a:ea typeface="Aileron"/>
                <a:cs typeface="Aileron"/>
                <a:sym typeface="Aileron"/>
              </a:rPr>
              <a:t>e)</a:t>
            </a:r>
          </a:p>
          <a:p>
            <a:pPr algn="l">
              <a:lnSpc>
                <a:spcPts val="2800"/>
              </a:lnSpc>
              <a:spcBef>
                <a:spcPct val="0"/>
              </a:spcBef>
            </a:pPr>
            <a:r>
              <a:rPr lang="en-US" sz="2000">
                <a:solidFill>
                  <a:srgbClr val="000000"/>
                </a:solidFill>
                <a:latin typeface="Aileron"/>
                <a:ea typeface="Aileron"/>
                <a:cs typeface="Aileron"/>
                <a:sym typeface="Aileron"/>
              </a:rPr>
              <a:t>Q(ABCDEGHI);</a:t>
            </a:r>
          </a:p>
          <a:p>
            <a:pPr algn="l">
              <a:lnSpc>
                <a:spcPts val="2800"/>
              </a:lnSpc>
              <a:spcBef>
                <a:spcPct val="0"/>
              </a:spcBef>
            </a:pPr>
            <a:r>
              <a:rPr lang="en-US" sz="2000">
                <a:solidFill>
                  <a:srgbClr val="000000"/>
                </a:solidFill>
                <a:latin typeface="Aileron"/>
                <a:ea typeface="Aileron"/>
                <a:cs typeface="Aileron"/>
                <a:sym typeface="Aileron"/>
              </a:rPr>
              <a:t>F={AC→B,BI→ACD,ABC→D,H→I,ACE→BCG,CG→AE}</a:t>
            </a:r>
          </a:p>
          <a:p>
            <a:pPr algn="l">
              <a:lnSpc>
                <a:spcPts val="2800"/>
              </a:lnSpc>
              <a:spcBef>
                <a:spcPct val="0"/>
              </a:spcBef>
            </a:pPr>
          </a:p>
        </p:txBody>
      </p:sp>
      <p:sp>
        <p:nvSpPr>
          <p:cNvPr name="TextBox 12" id="12"/>
          <p:cNvSpPr txBox="true"/>
          <p:nvPr/>
        </p:nvSpPr>
        <p:spPr>
          <a:xfrm rot="0">
            <a:off x="3942088" y="1398966"/>
            <a:ext cx="8091067" cy="16630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I Bà</a:t>
            </a:r>
            <a:r>
              <a:rPr lang="en-US" b="true" sz="2400">
                <a:solidFill>
                  <a:srgbClr val="000000"/>
                </a:solidFill>
                <a:latin typeface="Aileron Bold"/>
                <a:ea typeface="Aileron Bold"/>
                <a:cs typeface="Aileron Bold"/>
                <a:sym typeface="Aileron Bold"/>
              </a:rPr>
              <a:t>i tập tổng hợp</a:t>
            </a:r>
          </a:p>
          <a:p>
            <a:pPr algn="l">
              <a:lnSpc>
                <a:spcPts val="3360"/>
              </a:lnSpc>
              <a:spcBef>
                <a:spcPct val="0"/>
              </a:spcBef>
            </a:pPr>
            <a:r>
              <a:rPr lang="en-US" b="true" sz="2400">
                <a:solidFill>
                  <a:srgbClr val="000000"/>
                </a:solidFill>
                <a:latin typeface="Aileron Bold"/>
                <a:ea typeface="Aileron Bold"/>
                <a:cs typeface="Aileron Bold"/>
                <a:sym typeface="Aileron Bold"/>
              </a:rPr>
              <a:t>Câu 1/ Cho biết dạng chuẩn của các lược đồ quan hệ sau:</a:t>
            </a:r>
          </a:p>
          <a:p>
            <a:pPr algn="l">
              <a:lnSpc>
                <a:spcPts val="3360"/>
              </a:lnSpc>
              <a:spcBef>
                <a:spcPct val="0"/>
              </a:spcBef>
            </a:pPr>
          </a:p>
        </p:txBody>
      </p:sp>
      <p:sp>
        <p:nvSpPr>
          <p:cNvPr name="TextBox 13" id="13"/>
          <p:cNvSpPr txBox="true"/>
          <p:nvPr/>
        </p:nvSpPr>
        <p:spPr>
          <a:xfrm rot="0">
            <a:off x="1132726" y="5397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85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06891" y="87668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42933" y="1206507"/>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72719" y="1536454"/>
            <a:ext cx="5823847" cy="1674356"/>
          </a:xfrm>
          <a:custGeom>
            <a:avLst/>
            <a:gdLst/>
            <a:ahLst/>
            <a:cxnLst/>
            <a:rect r="r" b="b" t="t" l="l"/>
            <a:pathLst>
              <a:path h="1674356" w="5823847">
                <a:moveTo>
                  <a:pt x="0" y="0"/>
                </a:moveTo>
                <a:lnTo>
                  <a:pt x="5823848" y="0"/>
                </a:lnTo>
                <a:lnTo>
                  <a:pt x="5823848" y="1674356"/>
                </a:lnTo>
                <a:lnTo>
                  <a:pt x="0" y="1674356"/>
                </a:lnTo>
                <a:lnTo>
                  <a:pt x="0" y="0"/>
                </a:lnTo>
                <a:close/>
              </a:path>
            </a:pathLst>
          </a:custGeom>
          <a:blipFill>
            <a:blip r:embed="rId6"/>
            <a:stretch>
              <a:fillRect l="0" t="0" r="0" b="0"/>
            </a:stretch>
          </a:blipFill>
        </p:spPr>
      </p:sp>
      <p:sp>
        <p:nvSpPr>
          <p:cNvPr name="TextBox 11" id="11"/>
          <p:cNvSpPr txBox="true"/>
          <p:nvPr/>
        </p:nvSpPr>
        <p:spPr>
          <a:xfrm rot="0">
            <a:off x="3240619" y="3359424"/>
            <a:ext cx="14587181" cy="2816223"/>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ở dạng 2NF vì lược đồ chỉ có 1 khóa chính là A, nên mọi thuộc tính đều phụ thuộc đầy đủ vào khóa</a:t>
            </a:r>
          </a:p>
          <a:p>
            <a:pPr algn="l">
              <a:lnSpc>
                <a:spcPts val="2800"/>
              </a:lnSpc>
              <a:spcBef>
                <a:spcPct val="0"/>
              </a:spcBef>
            </a:pPr>
            <a:r>
              <a:rPr lang="en-US" sz="2000">
                <a:solidFill>
                  <a:srgbClr val="000000"/>
                </a:solidFill>
                <a:latin typeface="Aileron"/>
                <a:ea typeface="Aileron"/>
                <a:cs typeface="Aileron"/>
                <a:sym typeface="Aileron"/>
              </a:rPr>
              <a:t>-Xét 3NF : Vì vế trái C, E không phải là siêu khóa và vế phải D, E, G  cũng không phải thuộc tính khóa nên Q không đạt chuẩn 3NF </a:t>
            </a:r>
          </a:p>
          <a:p>
            <a:pPr algn="l">
              <a:lnSpc>
                <a:spcPts val="2800"/>
              </a:lnSpc>
              <a:spcBef>
                <a:spcPct val="0"/>
              </a:spcBef>
            </a:pPr>
            <a:r>
              <a:rPr lang="en-US" sz="2000">
                <a:solidFill>
                  <a:srgbClr val="000000"/>
                </a:solidFill>
                <a:latin typeface="Aileron"/>
                <a:ea typeface="Aileron"/>
                <a:cs typeface="Aileron"/>
                <a:sym typeface="Aileron"/>
              </a:rPr>
              <a:t>Vậy Q chỉ đạt chuẩn 2NF</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b&gt;Q(ABCDEGH); F={C→AB, D→E, B→G}</a:t>
            </a:r>
          </a:p>
          <a:p>
            <a:pPr algn="l">
              <a:lnSpc>
                <a:spcPts val="2800"/>
              </a:lnSpc>
              <a:spcBef>
                <a:spcPct val="0"/>
              </a:spcBef>
            </a:pPr>
            <a:r>
              <a:rPr lang="en-US" sz="2000">
                <a:solidFill>
                  <a:srgbClr val="000000"/>
                </a:solidFill>
                <a:latin typeface="Aileron"/>
                <a:ea typeface="Aileron"/>
                <a:cs typeface="Aileron"/>
                <a:sym typeface="Aileron"/>
              </a:rPr>
              <a:t>TN = {CDH}  TG = {B}</a:t>
            </a:r>
          </a:p>
          <a:p>
            <a:pPr algn="l">
              <a:lnSpc>
                <a:spcPts val="2800"/>
              </a:lnSpc>
              <a:spcBef>
                <a:spcPct val="0"/>
              </a:spcBef>
            </a:pPr>
          </a:p>
        </p:txBody>
      </p:sp>
      <p:sp>
        <p:nvSpPr>
          <p:cNvPr name="Freeform 12" id="12"/>
          <p:cNvSpPr/>
          <p:nvPr/>
        </p:nvSpPr>
        <p:spPr>
          <a:xfrm flipH="false" flipV="false" rot="0">
            <a:off x="3240619" y="5926872"/>
            <a:ext cx="6585224" cy="1185340"/>
          </a:xfrm>
          <a:custGeom>
            <a:avLst/>
            <a:gdLst/>
            <a:ahLst/>
            <a:cxnLst/>
            <a:rect r="r" b="b" t="t" l="l"/>
            <a:pathLst>
              <a:path h="1185340" w="6585224">
                <a:moveTo>
                  <a:pt x="0" y="0"/>
                </a:moveTo>
                <a:lnTo>
                  <a:pt x="6585224" y="0"/>
                </a:lnTo>
                <a:lnTo>
                  <a:pt x="6585224" y="1185340"/>
                </a:lnTo>
                <a:lnTo>
                  <a:pt x="0" y="1185340"/>
                </a:lnTo>
                <a:lnTo>
                  <a:pt x="0" y="0"/>
                </a:lnTo>
                <a:close/>
              </a:path>
            </a:pathLst>
          </a:custGeom>
          <a:blipFill>
            <a:blip r:embed="rId7"/>
            <a:stretch>
              <a:fillRect l="0" t="0" r="0" b="0"/>
            </a:stretch>
          </a:blipFill>
        </p:spPr>
      </p:sp>
      <p:sp>
        <p:nvSpPr>
          <p:cNvPr name="TextBox 13" id="13"/>
          <p:cNvSpPr txBox="true"/>
          <p:nvPr/>
        </p:nvSpPr>
        <p:spPr>
          <a:xfrm rot="0">
            <a:off x="3240619" y="1044220"/>
            <a:ext cx="5808660" cy="2166590"/>
          </a:xfrm>
          <a:prstGeom prst="rect">
            <a:avLst/>
          </a:prstGeom>
        </p:spPr>
        <p:txBody>
          <a:bodyPr anchor="t" rtlCol="false" tIns="0" lIns="0" bIns="0" rIns="0">
            <a:spAutoFit/>
          </a:bodyPr>
          <a:lstStyle/>
          <a:p>
            <a:pPr algn="l">
              <a:lnSpc>
                <a:spcPts val="2906"/>
              </a:lnSpc>
              <a:spcBef>
                <a:spcPct val="0"/>
              </a:spcBef>
            </a:pPr>
            <a:r>
              <a:rPr lang="en-US" b="true" sz="2076">
                <a:solidFill>
                  <a:srgbClr val="000000"/>
                </a:solidFill>
                <a:latin typeface="Aileron Bold"/>
                <a:ea typeface="Aileron Bold"/>
                <a:cs typeface="Aileron Bold"/>
                <a:sym typeface="Aileron Bold"/>
              </a:rPr>
              <a:t>a&gt;</a:t>
            </a:r>
            <a:r>
              <a:rPr lang="en-US" b="true" sz="2076">
                <a:solidFill>
                  <a:srgbClr val="000000"/>
                </a:solidFill>
                <a:latin typeface="Aileron Bold"/>
                <a:ea typeface="Aileron Bold"/>
                <a:cs typeface="Aileron Bold"/>
                <a:sym typeface="Aileron Bold"/>
              </a:rPr>
              <a:t> Q(ABCDEG); F={A→BC, C→DE,E→G}</a:t>
            </a:r>
          </a:p>
          <a:p>
            <a:pPr algn="l">
              <a:lnSpc>
                <a:spcPts val="2906"/>
              </a:lnSpc>
              <a:spcBef>
                <a:spcPct val="0"/>
              </a:spcBef>
            </a:pPr>
            <a:r>
              <a:rPr lang="en-US" sz="2076">
                <a:solidFill>
                  <a:srgbClr val="000000"/>
                </a:solidFill>
                <a:latin typeface="Aileron"/>
                <a:ea typeface="Aileron"/>
                <a:cs typeface="Aileron"/>
                <a:sym typeface="Aileron"/>
              </a:rPr>
              <a:t> </a:t>
            </a:r>
          </a:p>
          <a:p>
            <a:pPr algn="l">
              <a:lnSpc>
                <a:spcPts val="2906"/>
              </a:lnSpc>
              <a:spcBef>
                <a:spcPct val="0"/>
              </a:spcBef>
            </a:pPr>
            <a:r>
              <a:rPr lang="en-US" sz="2076">
                <a:solidFill>
                  <a:srgbClr val="000000"/>
                </a:solidFill>
                <a:latin typeface="Aileron"/>
                <a:ea typeface="Aileron"/>
                <a:cs typeface="Aileron"/>
                <a:sym typeface="Aileron"/>
              </a:rPr>
              <a:t>Ta có </a:t>
            </a:r>
          </a:p>
          <a:p>
            <a:pPr algn="l">
              <a:lnSpc>
                <a:spcPts val="2906"/>
              </a:lnSpc>
              <a:spcBef>
                <a:spcPct val="0"/>
              </a:spcBef>
            </a:pPr>
            <a:r>
              <a:rPr lang="en-US" sz="2076">
                <a:solidFill>
                  <a:srgbClr val="000000"/>
                </a:solidFill>
                <a:latin typeface="Aileron"/>
                <a:ea typeface="Aileron"/>
                <a:cs typeface="Aileron"/>
                <a:sym typeface="Aileron"/>
              </a:rPr>
              <a:t>TG = {CE}</a:t>
            </a:r>
          </a:p>
          <a:p>
            <a:pPr algn="l">
              <a:lnSpc>
                <a:spcPts val="2906"/>
              </a:lnSpc>
              <a:spcBef>
                <a:spcPct val="0"/>
              </a:spcBef>
            </a:pPr>
            <a:r>
              <a:rPr lang="en-US" sz="2076">
                <a:solidFill>
                  <a:srgbClr val="000000"/>
                </a:solidFill>
                <a:latin typeface="Aileron"/>
                <a:ea typeface="Aileron"/>
                <a:cs typeface="Aileron"/>
                <a:sym typeface="Aileron"/>
              </a:rPr>
              <a:t>TN = {A}</a:t>
            </a:r>
          </a:p>
          <a:p>
            <a:pPr algn="ctr">
              <a:lnSpc>
                <a:spcPts val="2906"/>
              </a:lnSpc>
              <a:spcBef>
                <a:spcPct val="0"/>
              </a:spcBef>
            </a:pPr>
          </a:p>
        </p:txBody>
      </p:sp>
      <p:sp>
        <p:nvSpPr>
          <p:cNvPr name="TextBox 14" id="14"/>
          <p:cNvSpPr txBox="true"/>
          <p:nvPr/>
        </p:nvSpPr>
        <p:spPr>
          <a:xfrm rot="0">
            <a:off x="3240619" y="7189930"/>
            <a:ext cx="13693830" cy="3168648"/>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không ở dạng 2NF vì có D−&gt;E và C−&gt;AB  mà vế phải chứa phần tử không phải khóa =&gt; Không đạt chuẩn 2 </a:t>
            </a:r>
          </a:p>
          <a:p>
            <a:pPr algn="l">
              <a:lnSpc>
                <a:spcPts val="2800"/>
              </a:lnSpc>
              <a:spcBef>
                <a:spcPct val="0"/>
              </a:spcBef>
            </a:pPr>
            <a:r>
              <a:rPr lang="en-US" sz="2000">
                <a:solidFill>
                  <a:srgbClr val="000000"/>
                </a:solidFill>
                <a:latin typeface="Aileron"/>
                <a:ea typeface="Aileron"/>
                <a:cs typeface="Aileron"/>
                <a:sym typeface="Aileron"/>
              </a:rPr>
              <a:t>Vậy Q chỉ đạt chuẩn 1</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 c) Q(ABCDEGH) F={A→BC, D→E, H→G}</a:t>
            </a:r>
          </a:p>
          <a:p>
            <a:pPr algn="l">
              <a:lnSpc>
                <a:spcPts val="2800"/>
              </a:lnSpc>
              <a:spcBef>
                <a:spcPct val="0"/>
              </a:spcBef>
            </a:pPr>
            <a:r>
              <a:rPr lang="en-US" sz="2000">
                <a:solidFill>
                  <a:srgbClr val="000000"/>
                </a:solidFill>
                <a:latin typeface="Aileron"/>
                <a:ea typeface="Aileron"/>
                <a:cs typeface="Aileron"/>
                <a:sym typeface="Aileron"/>
              </a:rPr>
              <a:t>Ta có :</a:t>
            </a:r>
          </a:p>
          <a:p>
            <a:pPr algn="l">
              <a:lnSpc>
                <a:spcPts val="2800"/>
              </a:lnSpc>
              <a:spcBef>
                <a:spcPct val="0"/>
              </a:spcBef>
            </a:pPr>
            <a:r>
              <a:rPr lang="en-US" sz="2000">
                <a:solidFill>
                  <a:srgbClr val="000000"/>
                </a:solidFill>
                <a:latin typeface="Aileron"/>
                <a:ea typeface="Aileron"/>
                <a:cs typeface="Aileron"/>
                <a:sym typeface="Aileron"/>
              </a:rPr>
              <a:t>TN ={ADH} </a:t>
            </a:r>
          </a:p>
          <a:p>
            <a:pPr algn="l">
              <a:lnSpc>
                <a:spcPts val="2800"/>
              </a:lnSpc>
              <a:spcBef>
                <a:spcPct val="0"/>
              </a:spcBef>
            </a:pPr>
            <a:r>
              <a:rPr lang="en-US" sz="2000">
                <a:solidFill>
                  <a:srgbClr val="000000"/>
                </a:solidFill>
                <a:latin typeface="Aileron"/>
                <a:ea typeface="Aileron"/>
                <a:cs typeface="Aileron"/>
                <a:sym typeface="Aileron"/>
              </a:rPr>
              <a:t>TG = {∅}</a:t>
            </a:r>
          </a:p>
          <a:p>
            <a:pPr algn="l">
              <a:lnSpc>
                <a:spcPts val="2800"/>
              </a:lnSpc>
              <a:spcBef>
                <a:spcPct val="0"/>
              </a:spcBef>
            </a:pPr>
          </a:p>
        </p:txBody>
      </p:sp>
      <p:sp>
        <p:nvSpPr>
          <p:cNvPr name="TextBox 15" id="15"/>
          <p:cNvSpPr txBox="true"/>
          <p:nvPr/>
        </p:nvSpPr>
        <p:spPr>
          <a:xfrm rot="0">
            <a:off x="713862" y="13652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73234"/>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03054"/>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8750" y="1247589"/>
            <a:ext cx="7246497" cy="948237"/>
          </a:xfrm>
          <a:custGeom>
            <a:avLst/>
            <a:gdLst/>
            <a:ahLst/>
            <a:cxnLst/>
            <a:rect r="r" b="b" t="t" l="l"/>
            <a:pathLst>
              <a:path h="948237" w="7246497">
                <a:moveTo>
                  <a:pt x="0" y="0"/>
                </a:moveTo>
                <a:lnTo>
                  <a:pt x="7246497" y="0"/>
                </a:lnTo>
                <a:lnTo>
                  <a:pt x="7246497" y="948237"/>
                </a:lnTo>
                <a:lnTo>
                  <a:pt x="0" y="948237"/>
                </a:lnTo>
                <a:lnTo>
                  <a:pt x="0" y="0"/>
                </a:lnTo>
                <a:close/>
              </a:path>
            </a:pathLst>
          </a:custGeom>
          <a:blipFill>
            <a:blip r:embed="rId6"/>
            <a:stretch>
              <a:fillRect l="0" t="0" r="-960" b="-11874"/>
            </a:stretch>
          </a:blipFill>
        </p:spPr>
      </p:sp>
      <p:sp>
        <p:nvSpPr>
          <p:cNvPr name="Freeform 11" id="11"/>
          <p:cNvSpPr/>
          <p:nvPr/>
        </p:nvSpPr>
        <p:spPr>
          <a:xfrm flipH="false" flipV="false" rot="0">
            <a:off x="3340657" y="3080591"/>
            <a:ext cx="6508949" cy="2479170"/>
          </a:xfrm>
          <a:custGeom>
            <a:avLst/>
            <a:gdLst/>
            <a:ahLst/>
            <a:cxnLst/>
            <a:rect r="r" b="b" t="t" l="l"/>
            <a:pathLst>
              <a:path h="2479170" w="6508949">
                <a:moveTo>
                  <a:pt x="0" y="0"/>
                </a:moveTo>
                <a:lnTo>
                  <a:pt x="6508949" y="0"/>
                </a:lnTo>
                <a:lnTo>
                  <a:pt x="6508949" y="2479170"/>
                </a:lnTo>
                <a:lnTo>
                  <a:pt x="0" y="2479170"/>
                </a:lnTo>
                <a:lnTo>
                  <a:pt x="0" y="0"/>
                </a:lnTo>
                <a:close/>
              </a:path>
            </a:pathLst>
          </a:custGeom>
          <a:blipFill>
            <a:blip r:embed="rId7"/>
            <a:stretch>
              <a:fillRect l="0" t="0" r="0" b="0"/>
            </a:stretch>
          </a:blipFill>
        </p:spPr>
      </p:sp>
      <p:sp>
        <p:nvSpPr>
          <p:cNvPr name="TextBox 12" id="12"/>
          <p:cNvSpPr txBox="true"/>
          <p:nvPr/>
        </p:nvSpPr>
        <p:spPr>
          <a:xfrm rot="0">
            <a:off x="10634322" y="1209489"/>
            <a:ext cx="7653678" cy="2258216"/>
          </a:xfrm>
          <a:prstGeom prst="rect">
            <a:avLst/>
          </a:prstGeom>
        </p:spPr>
        <p:txBody>
          <a:bodyPr anchor="t" rtlCol="false" tIns="0" lIns="0" bIns="0" rIns="0">
            <a:spAutoFit/>
          </a:bodyPr>
          <a:lstStyle/>
          <a:p>
            <a:pPr algn="l">
              <a:lnSpc>
                <a:spcPts val="2581"/>
              </a:lnSpc>
              <a:spcBef>
                <a:spcPct val="0"/>
              </a:spcBef>
            </a:pPr>
            <a:r>
              <a:rPr lang="en-US" sz="1843">
                <a:solidFill>
                  <a:srgbClr val="000000"/>
                </a:solidFill>
                <a:latin typeface="Aileron"/>
                <a:ea typeface="Aileron"/>
                <a:cs typeface="Aileron"/>
                <a:sym typeface="Aileron"/>
              </a:rPr>
              <a:t>-Xét 1</a:t>
            </a:r>
            <a:r>
              <a:rPr lang="en-US" sz="1843">
                <a:solidFill>
                  <a:srgbClr val="000000"/>
                </a:solidFill>
                <a:latin typeface="Aileron"/>
                <a:ea typeface="Aileron"/>
                <a:cs typeface="Aileron"/>
                <a:sym typeface="Aileron"/>
              </a:rPr>
              <a:t>NF: Q ở dạng 1NF vì các thuộc tính đều mang giá trị nguyên tố. </a:t>
            </a:r>
          </a:p>
          <a:p>
            <a:pPr algn="l">
              <a:lnSpc>
                <a:spcPts val="2581"/>
              </a:lnSpc>
              <a:spcBef>
                <a:spcPct val="0"/>
              </a:spcBef>
            </a:pPr>
            <a:r>
              <a:rPr lang="en-US" sz="1843">
                <a:solidFill>
                  <a:srgbClr val="000000"/>
                </a:solidFill>
                <a:latin typeface="Aileron"/>
                <a:ea typeface="Aileron"/>
                <a:cs typeface="Aileron"/>
                <a:sym typeface="Aileron"/>
              </a:rPr>
              <a:t>-Xét 2NF: Q không ở dạng 2NF vì A−&gt;BC, D−&gt;E ,H−&gt;G có vế phải chứa các phần tử không phải khóa =&gt; Không đạt chuẩn 2 </a:t>
            </a:r>
          </a:p>
          <a:p>
            <a:pPr algn="l">
              <a:lnSpc>
                <a:spcPts val="2581"/>
              </a:lnSpc>
              <a:spcBef>
                <a:spcPct val="0"/>
              </a:spcBef>
            </a:pPr>
            <a:r>
              <a:rPr lang="en-US" sz="1843">
                <a:solidFill>
                  <a:srgbClr val="000000"/>
                </a:solidFill>
                <a:latin typeface="Aileron"/>
                <a:ea typeface="Aileron"/>
                <a:cs typeface="Aileron"/>
                <a:sym typeface="Aileron"/>
              </a:rPr>
              <a:t>Vậy Q chỉ đạt chuẩn 1</a:t>
            </a:r>
          </a:p>
          <a:p>
            <a:pPr algn="l">
              <a:lnSpc>
                <a:spcPts val="2581"/>
              </a:lnSpc>
              <a:spcBef>
                <a:spcPct val="0"/>
              </a:spcBef>
            </a:pPr>
          </a:p>
          <a:p>
            <a:pPr algn="l">
              <a:lnSpc>
                <a:spcPts val="2581"/>
              </a:lnSpc>
              <a:spcBef>
                <a:spcPct val="0"/>
              </a:spcBef>
            </a:pPr>
          </a:p>
          <a:p>
            <a:pPr algn="l">
              <a:lnSpc>
                <a:spcPts val="2581"/>
              </a:lnSpc>
              <a:spcBef>
                <a:spcPct val="0"/>
              </a:spcBef>
            </a:pPr>
          </a:p>
        </p:txBody>
      </p:sp>
      <p:sp>
        <p:nvSpPr>
          <p:cNvPr name="TextBox 13" id="13"/>
          <p:cNvSpPr txBox="true"/>
          <p:nvPr/>
        </p:nvSpPr>
        <p:spPr>
          <a:xfrm rot="0">
            <a:off x="2949719" y="5591895"/>
            <a:ext cx="14358938" cy="4719320"/>
          </a:xfrm>
          <a:prstGeom prst="rect">
            <a:avLst/>
          </a:prstGeom>
        </p:spPr>
        <p:txBody>
          <a:bodyPr anchor="t" rtlCol="false" tIns="0" lIns="0" bIns="0" rIns="0">
            <a:spAutoFit/>
          </a:bodyPr>
          <a:lstStyle/>
          <a:p>
            <a:pPr algn="just">
              <a:lnSpc>
                <a:spcPts val="2380"/>
              </a:lnSpc>
              <a:spcBef>
                <a:spcPct val="0"/>
              </a:spcBef>
            </a:pPr>
            <a:r>
              <a:rPr lang="en-US" sz="1700">
                <a:solidFill>
                  <a:srgbClr val="000000"/>
                </a:solidFill>
                <a:latin typeface="Aileron"/>
                <a:ea typeface="Aileron"/>
                <a:cs typeface="Aileron"/>
                <a:sym typeface="Aileron"/>
              </a:rPr>
              <a:t>-Xét 1</a:t>
            </a:r>
            <a:r>
              <a:rPr lang="en-US" sz="1700">
                <a:solidFill>
                  <a:srgbClr val="000000"/>
                </a:solidFill>
                <a:latin typeface="Aileron"/>
                <a:ea typeface="Aileron"/>
                <a:cs typeface="Aileron"/>
                <a:sym typeface="Aileron"/>
              </a:rPr>
              <a:t>NF: Q ở dạng 1NF vì các thuộc tính đều mang giá trị nguyên tố. </a:t>
            </a:r>
          </a:p>
          <a:p>
            <a:pPr algn="just">
              <a:lnSpc>
                <a:spcPts val="2380"/>
              </a:lnSpc>
              <a:spcBef>
                <a:spcPct val="0"/>
              </a:spcBef>
            </a:pPr>
            <a:r>
              <a:rPr lang="en-US" sz="1700">
                <a:solidFill>
                  <a:srgbClr val="000000"/>
                </a:solidFill>
                <a:latin typeface="Aileron"/>
                <a:ea typeface="Aileron"/>
                <a:cs typeface="Aileron"/>
                <a:sym typeface="Aileron"/>
              </a:rPr>
              <a:t>-Xét 2NF: Q không ở dạng 2NF vì thuộc tính không khóa A phụ thuộc bộ phận vào một phần của khóa BDG và CDG thông qua phụ thuộc hàm G → A.</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a:p>
            <a:pPr algn="just">
              <a:lnSpc>
                <a:spcPts val="2380"/>
              </a:lnSpc>
              <a:spcBef>
                <a:spcPct val="0"/>
              </a:spcBef>
            </a:pPr>
            <a:r>
              <a:rPr lang="en-US" b="true" sz="1700">
                <a:solidFill>
                  <a:srgbClr val="000000"/>
                </a:solidFill>
                <a:latin typeface="Aileron Bold"/>
                <a:ea typeface="Aileron Bold"/>
                <a:cs typeface="Aileron Bold"/>
                <a:sym typeface="Aileron Bold"/>
              </a:rPr>
              <a:t>e) Q(ABCDEGHI); F={AC →B; BI →ACD; ABC →D; H →I; ACE →BCG, CG →AE} </a:t>
            </a:r>
          </a:p>
          <a:p>
            <a:pPr algn="just">
              <a:lnSpc>
                <a:spcPts val="2380"/>
              </a:lnSpc>
              <a:spcBef>
                <a:spcPct val="0"/>
              </a:spcBef>
            </a:pPr>
            <a:r>
              <a:rPr lang="en-US" sz="1700">
                <a:solidFill>
                  <a:srgbClr val="000000"/>
                </a:solidFill>
                <a:latin typeface="Aileron"/>
                <a:ea typeface="Aileron"/>
                <a:cs typeface="Aileron"/>
                <a:sym typeface="Aileron"/>
              </a:rPr>
              <a:t>Xét tập thuộc tính CHG, BGH, BEH</a:t>
            </a:r>
          </a:p>
          <a:p>
            <a:pPr algn="just">
              <a:lnSpc>
                <a:spcPts val="2380"/>
              </a:lnSpc>
              <a:spcBef>
                <a:spcPct val="0"/>
              </a:spcBef>
            </a:pPr>
            <a:r>
              <a:rPr lang="en-US" sz="1700">
                <a:solidFill>
                  <a:srgbClr val="000000"/>
                </a:solidFill>
                <a:latin typeface="Aileron"/>
                <a:ea typeface="Aileron"/>
                <a:cs typeface="Aileron"/>
                <a:sym typeface="Aileron"/>
              </a:rPr>
              <a:t> ta có CHG+ = ABCDEGHI = Q</a:t>
            </a:r>
          </a:p>
          <a:p>
            <a:pPr algn="just">
              <a:lnSpc>
                <a:spcPts val="2380"/>
              </a:lnSpc>
              <a:spcBef>
                <a:spcPct val="0"/>
              </a:spcBef>
            </a:pPr>
            <a:r>
              <a:rPr lang="en-US" sz="1700">
                <a:solidFill>
                  <a:srgbClr val="000000"/>
                </a:solidFill>
                <a:latin typeface="Aileron"/>
                <a:ea typeface="Aileron"/>
                <a:cs typeface="Aileron"/>
                <a:sym typeface="Aileron"/>
              </a:rPr>
              <a:t>          BHG+ = ABCDEGHI = Q</a:t>
            </a:r>
          </a:p>
          <a:p>
            <a:pPr algn="just">
              <a:lnSpc>
                <a:spcPts val="2380"/>
              </a:lnSpc>
              <a:spcBef>
                <a:spcPct val="0"/>
              </a:spcBef>
            </a:pPr>
            <a:r>
              <a:rPr lang="en-US" sz="1700">
                <a:solidFill>
                  <a:srgbClr val="000000"/>
                </a:solidFill>
                <a:latin typeface="Aileron"/>
                <a:ea typeface="Aileron"/>
                <a:cs typeface="Aileron"/>
                <a:sym typeface="Aileron"/>
              </a:rPr>
              <a:t>          BEH+ = ABCDEGHI = Q</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=&gt; Vậy CGH ,BGH, BEH là các khóa tối thiểu của quan hệ.</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-Xét 1NF : Quan hệ đã ở dạng chuẩn 1NF vì không có thuộc tính lặp. </a:t>
            </a:r>
          </a:p>
          <a:p>
            <a:pPr algn="just">
              <a:lnSpc>
                <a:spcPts val="2380"/>
              </a:lnSpc>
              <a:spcBef>
                <a:spcPct val="0"/>
              </a:spcBef>
            </a:pPr>
            <a:r>
              <a:rPr lang="en-US" sz="1700">
                <a:solidFill>
                  <a:srgbClr val="000000"/>
                </a:solidFill>
                <a:latin typeface="Aileron"/>
                <a:ea typeface="Aileron"/>
                <a:cs typeface="Aileron"/>
                <a:sym typeface="Aileron"/>
              </a:rPr>
              <a:t>- Xét 2NF : Q không đạt 2NF do tồn tại phụ thuộc hàm một phần như H→I và CG→AE </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p:txBody>
      </p:sp>
      <p:sp>
        <p:nvSpPr>
          <p:cNvPr name="TextBox 14" id="14"/>
          <p:cNvSpPr txBox="true"/>
          <p:nvPr/>
        </p:nvSpPr>
        <p:spPr>
          <a:xfrm rot="0">
            <a:off x="678935" y="2310022"/>
            <a:ext cx="11301259"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d) Q(ABCDEG); F={AB →C; C →B; ABD →E;G →A} </a:t>
            </a:r>
          </a:p>
        </p:txBody>
      </p:sp>
      <p:sp>
        <p:nvSpPr>
          <p:cNvPr name="TextBox 15" id="15"/>
          <p:cNvSpPr txBox="true"/>
          <p:nvPr/>
        </p:nvSpPr>
        <p:spPr>
          <a:xfrm rot="0">
            <a:off x="823715" y="88680"/>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6" id="16"/>
          <p:cNvSpPr txBox="true"/>
          <p:nvPr/>
        </p:nvSpPr>
        <p:spPr>
          <a:xfrm rot="0">
            <a:off x="3619079" y="2621170"/>
            <a:ext cx="1010364" cy="880743"/>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ileron"/>
                <a:ea typeface="Aileron"/>
                <a:cs typeface="Aileron"/>
                <a:sym typeface="Aileron"/>
              </a:rPr>
              <a:t>T</a:t>
            </a:r>
            <a:r>
              <a:rPr lang="en-US" sz="1700">
                <a:solidFill>
                  <a:srgbClr val="000000"/>
                </a:solidFill>
                <a:latin typeface="Aileron"/>
                <a:ea typeface="Aileron"/>
                <a:cs typeface="Aileron"/>
                <a:sym typeface="Aileron"/>
              </a:rPr>
              <a:t>N ={DG} </a:t>
            </a:r>
          </a:p>
          <a:p>
            <a:pPr algn="ctr">
              <a:lnSpc>
                <a:spcPts val="2380"/>
              </a:lnSpc>
              <a:spcBef>
                <a:spcPct val="0"/>
              </a:spcBef>
            </a:pPr>
            <a:r>
              <a:rPr lang="en-US" sz="1700">
                <a:solidFill>
                  <a:srgbClr val="000000"/>
                </a:solidFill>
                <a:latin typeface="Aileron"/>
                <a:ea typeface="Aileron"/>
                <a:cs typeface="Aileron"/>
                <a:sym typeface="Aileron"/>
              </a:rPr>
              <a:t>TG ={ABC}</a:t>
            </a:r>
          </a:p>
          <a:p>
            <a:pPr algn="ctr">
              <a:lnSpc>
                <a:spcPts val="2380"/>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989346" y="1663323"/>
            <a:ext cx="9993390" cy="7594977"/>
          </a:xfrm>
          <a:custGeom>
            <a:avLst/>
            <a:gdLst/>
            <a:ahLst/>
            <a:cxnLst/>
            <a:rect r="r" b="b" t="t" l="l"/>
            <a:pathLst>
              <a:path h="7594977" w="9993390">
                <a:moveTo>
                  <a:pt x="0" y="0"/>
                </a:moveTo>
                <a:lnTo>
                  <a:pt x="9993391" y="0"/>
                </a:lnTo>
                <a:lnTo>
                  <a:pt x="9993391" y="7594977"/>
                </a:lnTo>
                <a:lnTo>
                  <a:pt x="0" y="7594977"/>
                </a:lnTo>
                <a:lnTo>
                  <a:pt x="0" y="0"/>
                </a:lnTo>
                <a:close/>
              </a:path>
            </a:pathLst>
          </a:custGeom>
          <a:blipFill>
            <a:blip r:embed="rId6"/>
            <a:stretch>
              <a:fillRect l="0" t="0" r="0" b="0"/>
            </a:stretch>
          </a:blipFill>
        </p:spPr>
      </p:sp>
      <p:sp>
        <p:nvSpPr>
          <p:cNvPr name="TextBox 11" id="11"/>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2" id="12"/>
          <p:cNvSpPr txBox="true"/>
          <p:nvPr/>
        </p:nvSpPr>
        <p:spPr>
          <a:xfrm rot="0">
            <a:off x="635337" y="144145"/>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3" id="13"/>
          <p:cNvSpPr txBox="true"/>
          <p:nvPr/>
        </p:nvSpPr>
        <p:spPr>
          <a:xfrm rot="0">
            <a:off x="1888372" y="1263714"/>
            <a:ext cx="9993390"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Câu 2/ Kiểm tra dạng chuẩn Q(C,S,Z) F={CS→Z;Z→C}</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291136" y="1069544"/>
            <a:ext cx="10216616" cy="9424466"/>
          </a:xfrm>
          <a:prstGeom prst="rect">
            <a:avLst/>
          </a:prstGeom>
        </p:spPr>
        <p:txBody>
          <a:bodyPr anchor="t" rtlCol="false" tIns="0" lIns="0" bIns="0" rIns="0">
            <a:spAutoFit/>
          </a:bodyPr>
          <a:lstStyle/>
          <a:p>
            <a:pPr algn="l">
              <a:lnSpc>
                <a:spcPts val="3441"/>
              </a:lnSpc>
            </a:pPr>
            <a:r>
              <a:rPr lang="en-US" sz="2458" b="true">
                <a:solidFill>
                  <a:srgbClr val="000000"/>
                </a:solidFill>
                <a:latin typeface="Aileron Bold"/>
                <a:ea typeface="Aileron Bold"/>
                <a:cs typeface="Aileron Bold"/>
                <a:sym typeface="Aileron Bold"/>
              </a:rPr>
              <a:t>Câu 3/ Cho lược đồ CSDL </a:t>
            </a:r>
          </a:p>
          <a:p>
            <a:pPr algn="l">
              <a:lnSpc>
                <a:spcPts val="3441"/>
              </a:lnSpc>
            </a:pPr>
            <a:r>
              <a:rPr lang="en-US" sz="2458" b="true">
                <a:solidFill>
                  <a:srgbClr val="000000"/>
                </a:solidFill>
                <a:latin typeface="Aileron Bold"/>
                <a:ea typeface="Aileron Bold"/>
                <a:cs typeface="Aileron Bold"/>
                <a:sym typeface="Aileron Bold"/>
              </a:rPr>
              <a:t>Kehoach(NGAY,GIO,PHONG,MONHOC,GIAOVIEN) </a:t>
            </a:r>
          </a:p>
          <a:p>
            <a:pPr algn="l">
              <a:lnSpc>
                <a:spcPts val="3441"/>
              </a:lnSpc>
            </a:pPr>
            <a:r>
              <a:rPr lang="en-US" sz="2458">
                <a:solidFill>
                  <a:srgbClr val="000000"/>
                </a:solidFill>
                <a:latin typeface="Aileron"/>
                <a:ea typeface="Aileron"/>
                <a:cs typeface="Aileron"/>
                <a:sym typeface="Aileron"/>
              </a:rPr>
              <a:t>F={NGAY,GIO,PHONG→MONHOC </a:t>
            </a:r>
          </a:p>
          <a:p>
            <a:pPr algn="l">
              <a:lnSpc>
                <a:spcPts val="3441"/>
              </a:lnSpc>
            </a:pPr>
            <a:r>
              <a:rPr lang="en-US" sz="2458">
                <a:solidFill>
                  <a:srgbClr val="000000"/>
                </a:solidFill>
                <a:latin typeface="Aileron"/>
                <a:ea typeface="Aileron"/>
                <a:cs typeface="Aileron"/>
                <a:sym typeface="Aileron"/>
              </a:rPr>
              <a:t>MONHOC,NGAY→GIAOVIEN </a:t>
            </a:r>
          </a:p>
          <a:p>
            <a:pPr algn="l">
              <a:lnSpc>
                <a:spcPts val="3441"/>
              </a:lnSpc>
            </a:pPr>
            <a:r>
              <a:rPr lang="en-US" sz="2458">
                <a:solidFill>
                  <a:srgbClr val="000000"/>
                </a:solidFill>
                <a:latin typeface="Aileron"/>
                <a:ea typeface="Aileron"/>
                <a:cs typeface="Aileron"/>
                <a:sym typeface="Aileron"/>
              </a:rPr>
              <a:t>NGAY,GIO,PHONG→GIAOVIEN </a:t>
            </a:r>
          </a:p>
          <a:p>
            <a:pPr algn="l">
              <a:lnSpc>
                <a:spcPts val="3441"/>
              </a:lnSpc>
            </a:pPr>
            <a:r>
              <a:rPr lang="en-US" sz="2458">
                <a:solidFill>
                  <a:srgbClr val="000000"/>
                </a:solidFill>
                <a:latin typeface="Aileron"/>
                <a:ea typeface="Aileron"/>
                <a:cs typeface="Aileron"/>
                <a:sym typeface="Aileron"/>
              </a:rPr>
              <a:t>MONHOC→GIAOVIEN} </a:t>
            </a:r>
          </a:p>
          <a:p>
            <a:pPr algn="l">
              <a:lnSpc>
                <a:spcPts val="3441"/>
              </a:lnSpc>
            </a:pPr>
            <a:r>
              <a:rPr lang="en-US" sz="2458">
                <a:solidFill>
                  <a:srgbClr val="000000"/>
                </a:solidFill>
                <a:latin typeface="Aileron"/>
                <a:ea typeface="Aileron"/>
                <a:cs typeface="Aileron"/>
                <a:sym typeface="Aileron"/>
              </a:rPr>
              <a:t>a) Xác định dạng chuẩn cao nhất của Kehoach</a:t>
            </a:r>
          </a:p>
          <a:p>
            <a:pPr algn="l">
              <a:lnSpc>
                <a:spcPts val="3441"/>
              </a:lnSpc>
              <a:spcBef>
                <a:spcPct val="0"/>
              </a:spcBef>
            </a:pPr>
            <a:r>
              <a:rPr lang="en-US" sz="2458">
                <a:solidFill>
                  <a:srgbClr val="000000"/>
                </a:solidFill>
                <a:latin typeface="Aileron"/>
                <a:ea typeface="Aileron"/>
                <a:cs typeface="Aileron"/>
                <a:sym typeface="Aileron"/>
              </a:rPr>
              <a:t>Bước 1: Tìm</a:t>
            </a:r>
            <a:r>
              <a:rPr lang="en-US" sz="2458">
                <a:solidFill>
                  <a:srgbClr val="000000"/>
                </a:solidFill>
                <a:latin typeface="Aileron"/>
                <a:ea typeface="Aileron"/>
                <a:cs typeface="Aileron"/>
                <a:sym typeface="Aileron"/>
              </a:rPr>
              <a:t> mọi khóa của lược đồ quan hệ</a:t>
            </a:r>
          </a:p>
          <a:p>
            <a:pPr algn="l">
              <a:lnSpc>
                <a:spcPts val="3441"/>
              </a:lnSpc>
              <a:spcBef>
                <a:spcPct val="0"/>
              </a:spcBef>
            </a:pPr>
            <a:r>
              <a:rPr lang="en-US" sz="2458">
                <a:solidFill>
                  <a:srgbClr val="000000"/>
                </a:solidFill>
                <a:latin typeface="Aileron"/>
                <a:ea typeface="Aileron"/>
                <a:cs typeface="Aileron"/>
                <a:sym typeface="Aileron"/>
              </a:rPr>
              <a:t>- Tìm tập nguồn N = {NGAY, GIO, PHONG}</a:t>
            </a:r>
          </a:p>
          <a:p>
            <a:pPr algn="l">
              <a:lnSpc>
                <a:spcPts val="3441"/>
              </a:lnSpc>
              <a:spcBef>
                <a:spcPct val="0"/>
              </a:spcBef>
            </a:pPr>
            <a:r>
              <a:rPr lang="en-US" sz="2458">
                <a:solidFill>
                  <a:srgbClr val="000000"/>
                </a:solidFill>
                <a:latin typeface="Aileron"/>
                <a:ea typeface="Aileron"/>
                <a:cs typeface="Aileron"/>
                <a:sym typeface="Aileron"/>
              </a:rPr>
              <a:t>- Tìm bao đóng N+F = {NGAY, GIO, PHONG}+ = {NGAY, GIO, PHONG, MONHOC, GIAOVIEN}.</a:t>
            </a:r>
          </a:p>
          <a:p>
            <a:pPr algn="l">
              <a:lnSpc>
                <a:spcPts val="3441"/>
              </a:lnSpc>
              <a:spcBef>
                <a:spcPct val="0"/>
              </a:spcBef>
            </a:pPr>
            <a:r>
              <a:rPr lang="en-US" sz="2458">
                <a:solidFill>
                  <a:srgbClr val="000000"/>
                </a:solidFill>
                <a:latin typeface="Aileron"/>
                <a:ea typeface="Aileron"/>
                <a:cs typeface="Aileron"/>
                <a:sym typeface="Aileron"/>
              </a:rPr>
              <a:t>Vì N+ = Q+ (Tập tất cả thuộc tính của quan hệ) nên {NGAY, GIO, PHONG} là khóa duy nhất của lược đồ Kehoach.</a:t>
            </a:r>
          </a:p>
          <a:p>
            <a:pPr algn="l">
              <a:lnSpc>
                <a:spcPts val="3441"/>
              </a:lnSpc>
              <a:spcBef>
                <a:spcPct val="0"/>
              </a:spcBef>
            </a:pPr>
            <a:r>
              <a:rPr lang="en-US" sz="2458">
                <a:solidFill>
                  <a:srgbClr val="000000"/>
                </a:solidFill>
                <a:latin typeface="Aileron"/>
                <a:ea typeface="Aileron"/>
                <a:cs typeface="Aileron"/>
                <a:sym typeface="Aileron"/>
              </a:rPr>
              <a:t>Bước 2: Kiểm tra các dạng chuẩn</a:t>
            </a:r>
          </a:p>
          <a:p>
            <a:pPr algn="l">
              <a:lnSpc>
                <a:spcPts val="3441"/>
              </a:lnSpc>
              <a:spcBef>
                <a:spcPct val="0"/>
              </a:spcBef>
            </a:pPr>
            <a:r>
              <a:rPr lang="en-US" sz="2458">
                <a:solidFill>
                  <a:srgbClr val="000000"/>
                </a:solidFill>
                <a:latin typeface="Aileron"/>
                <a:ea typeface="Aileron"/>
                <a:cs typeface="Aileron"/>
                <a:sym typeface="Aileron"/>
              </a:rPr>
              <a:t>- Xét BCNF: không đạt vì MONHOC → GIAOVIEN có VT không là khóa.</a:t>
            </a:r>
          </a:p>
          <a:p>
            <a:pPr algn="l">
              <a:lnSpc>
                <a:spcPts val="3441"/>
              </a:lnSpc>
              <a:spcBef>
                <a:spcPct val="0"/>
              </a:spcBef>
            </a:pPr>
            <a:r>
              <a:rPr lang="en-US" sz="2458">
                <a:solidFill>
                  <a:srgbClr val="000000"/>
                </a:solidFill>
                <a:latin typeface="Aileron"/>
                <a:ea typeface="Aileron"/>
                <a:cs typeface="Aileron"/>
                <a:sym typeface="Aileron"/>
              </a:rPr>
              <a:t>- Xét 3NF: MONHOC -&gt; GIAOVIEN có VT không là khóa và VP không là tập con của khóa nên Kehoach không đạt chuẩn 3.</a:t>
            </a:r>
          </a:p>
          <a:p>
            <a:pPr algn="l">
              <a:lnSpc>
                <a:spcPts val="3441"/>
              </a:lnSpc>
              <a:spcBef>
                <a:spcPct val="0"/>
              </a:spcBef>
            </a:pPr>
            <a:r>
              <a:rPr lang="en-US" sz="2458">
                <a:solidFill>
                  <a:srgbClr val="000000"/>
                </a:solidFill>
                <a:latin typeface="Aileron"/>
                <a:ea typeface="Aileron"/>
                <a:cs typeface="Aileron"/>
                <a:sym typeface="Aileron"/>
              </a:rPr>
              <a:t>- Xét 2NF:</a:t>
            </a:r>
          </a:p>
          <a:p>
            <a:pPr algn="l">
              <a:lnSpc>
                <a:spcPts val="3441"/>
              </a:lnSpc>
              <a:spcBef>
                <a:spcPct val="0"/>
              </a:spcBef>
            </a:pPr>
            <a:r>
              <a:rPr lang="en-US" sz="2458">
                <a:solidFill>
                  <a:srgbClr val="000000"/>
                </a:solidFill>
                <a:latin typeface="Aileron"/>
                <a:ea typeface="Aileron"/>
                <a:cs typeface="Aileron"/>
                <a:sym typeface="Aileron"/>
              </a:rPr>
              <a:t>+ Thuộc tính không tham gia vào khóa là MONHOC Và GIAOVIEN.</a:t>
            </a:r>
          </a:p>
          <a:p>
            <a:pPr algn="l">
              <a:lnSpc>
                <a:spcPts val="3441"/>
              </a:lnSpc>
              <a:spcBef>
                <a:spcPct val="0"/>
              </a:spcBef>
            </a:pPr>
            <a:r>
              <a:rPr lang="en-US" sz="2458">
                <a:solidFill>
                  <a:srgbClr val="000000"/>
                </a:solidFill>
                <a:latin typeface="Aileron"/>
                <a:ea typeface="Aileron"/>
                <a:cs typeface="Aileron"/>
                <a:sym typeface="Aileron"/>
              </a:rPr>
              <a:t>+ Các thuộc tính không tham gia vào khoa phụ thuộc hoàn toàn vào khóa nên đạt chuẩn 2</a:t>
            </a:r>
          </a:p>
          <a:p>
            <a:pPr algn="l">
              <a:lnSpc>
                <a:spcPts val="3441"/>
              </a:lnSpc>
              <a:spcBef>
                <a:spcPct val="0"/>
              </a:spcBef>
            </a:pPr>
          </a:p>
        </p:txBody>
      </p:sp>
      <p:sp>
        <p:nvSpPr>
          <p:cNvPr name="TextBox 5" id="5"/>
          <p:cNvSpPr txBox="true"/>
          <p:nvPr/>
        </p:nvSpPr>
        <p:spPr>
          <a:xfrm rot="0">
            <a:off x="11222684" y="1317074"/>
            <a:ext cx="7065316" cy="83089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ileron Bold"/>
                <a:ea typeface="Aileron Bold"/>
                <a:cs typeface="Aileron Bold"/>
                <a:sym typeface="Aileron Bold"/>
              </a:rPr>
              <a:t>Câu 4/ </a:t>
            </a:r>
            <a:r>
              <a:rPr lang="en-US" b="true" sz="2499">
                <a:solidFill>
                  <a:srgbClr val="000000"/>
                </a:solidFill>
                <a:latin typeface="Aileron Bold"/>
                <a:ea typeface="Aileron Bold"/>
                <a:cs typeface="Aileron Bold"/>
                <a:sym typeface="Aileron Bold"/>
              </a:rPr>
              <a:t>Cho lược đồ quan hệ Q(A,B,C,D) và tập phụ thuộc hàm F </a:t>
            </a:r>
          </a:p>
          <a:p>
            <a:pPr algn="l">
              <a:lnSpc>
                <a:spcPts val="3499"/>
              </a:lnSpc>
              <a:spcBef>
                <a:spcPct val="0"/>
              </a:spcBef>
            </a:pPr>
            <a:r>
              <a:rPr lang="en-US" b="true" sz="2499">
                <a:solidFill>
                  <a:srgbClr val="000000"/>
                </a:solidFill>
                <a:latin typeface="Aileron Bold"/>
                <a:ea typeface="Aileron Bold"/>
                <a:cs typeface="Aileron Bold"/>
                <a:sym typeface="Aileron Bold"/>
              </a:rPr>
              <a:t>F = {A→B;B→C; D→B} C = {Q₁(A,C,D); Q₂(B,D)} </a:t>
            </a:r>
          </a:p>
          <a:p>
            <a:pPr algn="l">
              <a:lnSpc>
                <a:spcPts val="3499"/>
              </a:lnSpc>
              <a:spcBef>
                <a:spcPct val="0"/>
              </a:spcBef>
            </a:pPr>
            <a:r>
              <a:rPr lang="en-US" sz="2499">
                <a:solidFill>
                  <a:srgbClr val="000000"/>
                </a:solidFill>
                <a:latin typeface="Aileron"/>
                <a:ea typeface="Aileron"/>
                <a:cs typeface="Aileron"/>
                <a:sym typeface="Aileron"/>
              </a:rPr>
              <a:t>a) Xác định các Fᵢ (những phụ thuộc hàm F được bao trong Qᵢ)</a:t>
            </a:r>
          </a:p>
          <a:p>
            <a:pPr algn="l">
              <a:lnSpc>
                <a:spcPts val="3499"/>
              </a:lnSpc>
              <a:spcBef>
                <a:spcPct val="0"/>
              </a:spcBef>
            </a:pPr>
            <a:r>
              <a:rPr lang="en-US" sz="2499">
                <a:solidFill>
                  <a:srgbClr val="000000"/>
                </a:solidFill>
                <a:latin typeface="Aileron"/>
                <a:ea typeface="Aileron"/>
                <a:cs typeface="Aileron"/>
                <a:sym typeface="Aileron"/>
              </a:rPr>
              <a:t>Trong Q₁(A,C,D):</a:t>
            </a:r>
          </a:p>
          <a:p>
            <a:pPr algn="l">
              <a:lnSpc>
                <a:spcPts val="3499"/>
              </a:lnSpc>
              <a:spcBef>
                <a:spcPct val="0"/>
              </a:spcBef>
            </a:pPr>
            <a:r>
              <a:rPr lang="en-US" sz="2499">
                <a:solidFill>
                  <a:srgbClr val="000000"/>
                </a:solidFill>
                <a:latin typeface="Aileron"/>
                <a:ea typeface="Aileron"/>
                <a:cs typeface="Aileron"/>
                <a:sym typeface="Aileron"/>
              </a:rPr>
              <a:t>• A→B (B không thuộc Q₁)</a:t>
            </a:r>
          </a:p>
          <a:p>
            <a:pPr algn="l">
              <a:lnSpc>
                <a:spcPts val="3499"/>
              </a:lnSpc>
              <a:spcBef>
                <a:spcPct val="0"/>
              </a:spcBef>
            </a:pPr>
            <a:r>
              <a:rPr lang="en-US" sz="2499">
                <a:solidFill>
                  <a:srgbClr val="000000"/>
                </a:solidFill>
                <a:latin typeface="Aileron"/>
                <a:ea typeface="Aileron"/>
                <a:cs typeface="Aileron"/>
                <a:sym typeface="Aileron"/>
              </a:rPr>
              <a:t>• B→C (B không thuộc Q₁)</a:t>
            </a:r>
          </a:p>
          <a:p>
            <a:pPr algn="l">
              <a:lnSpc>
                <a:spcPts val="3499"/>
              </a:lnSpc>
              <a:spcBef>
                <a:spcPct val="0"/>
              </a:spcBef>
            </a:pPr>
            <a:r>
              <a:rPr lang="en-US" sz="2499">
                <a:solidFill>
                  <a:srgbClr val="000000"/>
                </a:solidFill>
                <a:latin typeface="Aileron"/>
                <a:ea typeface="Aileron"/>
                <a:cs typeface="Aileron"/>
                <a:sym typeface="Aileron"/>
              </a:rPr>
              <a:t>• D→B (B không thuộc Q₁)</a:t>
            </a:r>
          </a:p>
          <a:p>
            <a:pPr algn="l">
              <a:lnSpc>
                <a:spcPts val="3499"/>
              </a:lnSpc>
              <a:spcBef>
                <a:spcPct val="0"/>
              </a:spcBef>
            </a:pPr>
            <a:r>
              <a:rPr lang="en-US" sz="2499">
                <a:solidFill>
                  <a:srgbClr val="000000"/>
                </a:solidFill>
                <a:latin typeface="Aileron"/>
                <a:ea typeface="Aileron"/>
                <a:cs typeface="Aileron"/>
                <a:sym typeface="Aileron"/>
              </a:rPr>
              <a:t>=&gt;F₁ = ∅</a:t>
            </a:r>
          </a:p>
          <a:p>
            <a:pPr algn="l">
              <a:lnSpc>
                <a:spcPts val="3499"/>
              </a:lnSpc>
              <a:spcBef>
                <a:spcPct val="0"/>
              </a:spcBef>
            </a:pPr>
            <a:r>
              <a:rPr lang="en-US" sz="2499">
                <a:solidFill>
                  <a:srgbClr val="000000"/>
                </a:solidFill>
                <a:latin typeface="Aileron"/>
                <a:ea typeface="Aileron"/>
                <a:cs typeface="Aileron"/>
                <a:sym typeface="Aileron"/>
              </a:rPr>
              <a:t>Trong Q₂(B,D):</a:t>
            </a:r>
          </a:p>
          <a:p>
            <a:pPr algn="l">
              <a:lnSpc>
                <a:spcPts val="3499"/>
              </a:lnSpc>
              <a:spcBef>
                <a:spcPct val="0"/>
              </a:spcBef>
            </a:pPr>
            <a:r>
              <a:rPr lang="en-US" sz="2499">
                <a:solidFill>
                  <a:srgbClr val="000000"/>
                </a:solidFill>
                <a:latin typeface="Aileron"/>
                <a:ea typeface="Aileron"/>
                <a:cs typeface="Aileron"/>
                <a:sym typeface="Aileron"/>
              </a:rPr>
              <a:t>• A→B (A không thuộc Q₂)</a:t>
            </a:r>
          </a:p>
          <a:p>
            <a:pPr algn="l">
              <a:lnSpc>
                <a:spcPts val="3499"/>
              </a:lnSpc>
              <a:spcBef>
                <a:spcPct val="0"/>
              </a:spcBef>
            </a:pPr>
            <a:r>
              <a:rPr lang="en-US" sz="2499">
                <a:solidFill>
                  <a:srgbClr val="000000"/>
                </a:solidFill>
                <a:latin typeface="Aileron"/>
                <a:ea typeface="Aileron"/>
                <a:cs typeface="Aileron"/>
                <a:sym typeface="Aileron"/>
              </a:rPr>
              <a:t>• B→C (C không thuộc Q₂)</a:t>
            </a:r>
          </a:p>
          <a:p>
            <a:pPr algn="l">
              <a:lnSpc>
                <a:spcPts val="3499"/>
              </a:lnSpc>
              <a:spcBef>
                <a:spcPct val="0"/>
              </a:spcBef>
            </a:pPr>
            <a:r>
              <a:rPr lang="en-US" sz="2499">
                <a:solidFill>
                  <a:srgbClr val="000000"/>
                </a:solidFill>
                <a:latin typeface="Aileron"/>
                <a:ea typeface="Aileron"/>
                <a:cs typeface="Aileron"/>
                <a:sym typeface="Aileron"/>
              </a:rPr>
              <a:t>• D→B (thuộc)</a:t>
            </a:r>
          </a:p>
          <a:p>
            <a:pPr algn="l">
              <a:lnSpc>
                <a:spcPts val="3499"/>
              </a:lnSpc>
              <a:spcBef>
                <a:spcPct val="0"/>
              </a:spcBef>
            </a:pPr>
            <a:r>
              <a:rPr lang="en-US" sz="2499">
                <a:solidFill>
                  <a:srgbClr val="000000"/>
                </a:solidFill>
                <a:latin typeface="Aileron"/>
                <a:ea typeface="Aileron"/>
                <a:cs typeface="Aileron"/>
                <a:sym typeface="Aileron"/>
              </a:rPr>
              <a:t>=&gt;F₂ = {D→B}</a:t>
            </a:r>
          </a:p>
          <a:p>
            <a:pPr algn="l">
              <a:lnSpc>
                <a:spcPts val="3499"/>
              </a:lnSpc>
              <a:spcBef>
                <a:spcPct val="0"/>
              </a:spcBef>
            </a:pPr>
            <a:r>
              <a:rPr lang="en-US" sz="2499">
                <a:solidFill>
                  <a:srgbClr val="000000"/>
                </a:solidFill>
                <a:latin typeface="Aileron"/>
                <a:ea typeface="Aileron"/>
                <a:cs typeface="Aileron"/>
                <a:sym typeface="Aileron"/>
              </a:rPr>
              <a:t>Kết luận:</a:t>
            </a:r>
          </a:p>
          <a:p>
            <a:pPr algn="l">
              <a:lnSpc>
                <a:spcPts val="3499"/>
              </a:lnSpc>
              <a:spcBef>
                <a:spcPct val="0"/>
              </a:spcBef>
            </a:pPr>
            <a:r>
              <a:rPr lang="en-US" sz="2499">
                <a:solidFill>
                  <a:srgbClr val="000000"/>
                </a:solidFill>
                <a:latin typeface="Aileron"/>
                <a:ea typeface="Aileron"/>
                <a:cs typeface="Aileron"/>
                <a:sym typeface="Aileron"/>
              </a:rPr>
              <a:t>• F₁ = ∅</a:t>
            </a:r>
          </a:p>
          <a:p>
            <a:pPr algn="l">
              <a:lnSpc>
                <a:spcPts val="3499"/>
              </a:lnSpc>
              <a:spcBef>
                <a:spcPct val="0"/>
              </a:spcBef>
            </a:pPr>
            <a:r>
              <a:rPr lang="en-US" sz="2499">
                <a:solidFill>
                  <a:srgbClr val="000000"/>
                </a:solidFill>
                <a:latin typeface="Aileron"/>
                <a:ea typeface="Aileron"/>
                <a:cs typeface="Aileron"/>
                <a:sym typeface="Aileron"/>
              </a:rPr>
              <a:t>• F₂ = {D→B}</a:t>
            </a:r>
          </a:p>
          <a:p>
            <a:pPr algn="l">
              <a:lnSpc>
                <a:spcPts val="3499"/>
              </a:lnSpc>
              <a:spcBef>
                <a:spcPct val="0"/>
              </a:spcBef>
            </a:pPr>
          </a:p>
        </p:txBody>
      </p:sp>
      <p:sp>
        <p:nvSpPr>
          <p:cNvPr name="AutoShape 6" id="6"/>
          <p:cNvSpPr/>
          <p:nvPr/>
        </p:nvSpPr>
        <p:spPr>
          <a:xfrm flipV="true">
            <a:off x="10686653" y="1712036"/>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931179" y="4934250"/>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6347233" y="3197408"/>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056240" y="3178358"/>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994615" y="3222976"/>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94817" y="4705232"/>
            <a:ext cx="3353620" cy="5894830"/>
            <a:chOff x="0" y="0"/>
            <a:chExt cx="883258" cy="1552548"/>
          </a:xfrm>
        </p:grpSpPr>
        <p:sp>
          <p:nvSpPr>
            <p:cNvPr name="Freeform 13" id="1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4" id="1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5" id="15"/>
          <p:cNvSpPr/>
          <p:nvPr/>
        </p:nvSpPr>
        <p:spPr>
          <a:xfrm flipH="false" flipV="false" rot="5400000">
            <a:off x="6674014"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013571" y="3970828"/>
            <a:ext cx="7710675"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Yêu cầu </a:t>
            </a:r>
          </a:p>
        </p:txBody>
      </p:sp>
      <p:sp>
        <p:nvSpPr>
          <p:cNvPr name="Freeform 17" id="17"/>
          <p:cNvSpPr/>
          <p:nvPr/>
        </p:nvSpPr>
        <p:spPr>
          <a:xfrm flipH="false" flipV="false" rot="5400000">
            <a:off x="11383021"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5321397" y="354975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08852" y="5306434"/>
            <a:ext cx="18744469" cy="3685576"/>
          </a:xfrm>
          <a:prstGeom prst="rect">
            <a:avLst/>
          </a:prstGeom>
        </p:spPr>
        <p:txBody>
          <a:bodyPr anchor="t" rtlCol="false" tIns="0" lIns="0" bIns="0" rIns="0">
            <a:spAutoFit/>
          </a:bodyPr>
          <a:lstStyle/>
          <a:p>
            <a:pPr algn="l">
              <a:lnSpc>
                <a:spcPts val="4212"/>
              </a:lnSpc>
              <a:spcBef>
                <a:spcPct val="0"/>
              </a:spcBef>
            </a:pPr>
            <a:r>
              <a:rPr lang="en-US" b="true" sz="3009">
                <a:solidFill>
                  <a:srgbClr val="0E2F5F"/>
                </a:solidFill>
                <a:latin typeface="Aileron Bold"/>
                <a:ea typeface="Aileron Bold"/>
                <a:cs typeface="Aileron Bold"/>
                <a:sym typeface="Aileron Bold"/>
              </a:rPr>
              <a:t>1.Lược đồ ER: vẽ tay (chụp thành f</a:t>
            </a:r>
            <a:r>
              <a:rPr lang="en-US" b="true" sz="3009">
                <a:solidFill>
                  <a:srgbClr val="0E2F5F"/>
                </a:solidFill>
                <a:latin typeface="Aileron Bold"/>
                <a:ea typeface="Aileron Bold"/>
                <a:cs typeface="Aileron Bold"/>
                <a:sym typeface="Aileron Bold"/>
              </a:rPr>
              <a:t>ile pdf) or dùng phần mềm (visio ; word, .. hoặc trực tuyến) – gợi ý cụm từ tìm kiếm : Công cụ vẽ ER)</a:t>
            </a:r>
          </a:p>
          <a:p>
            <a:pPr algn="l">
              <a:lnSpc>
                <a:spcPts val="4212"/>
              </a:lnSpc>
              <a:spcBef>
                <a:spcPct val="0"/>
              </a:spcBef>
            </a:pPr>
            <a:r>
              <a:rPr lang="en-US" b="true" sz="3009">
                <a:solidFill>
                  <a:srgbClr val="0E2F5F"/>
                </a:solidFill>
                <a:latin typeface="Aileron Bold"/>
                <a:ea typeface="Aileron Bold"/>
                <a:cs typeface="Aileron Bold"/>
                <a:sym typeface="Aileron Bold"/>
              </a:rPr>
              <a:t>2.Chuyển đổi sang lược đồ quan hệ.</a:t>
            </a:r>
          </a:p>
          <a:p>
            <a:pPr algn="l">
              <a:lnSpc>
                <a:spcPts val="4212"/>
              </a:lnSpc>
              <a:spcBef>
                <a:spcPct val="0"/>
              </a:spcBef>
            </a:pPr>
            <a:r>
              <a:rPr lang="en-US" b="true" sz="3009">
                <a:solidFill>
                  <a:srgbClr val="0E2F5F"/>
                </a:solidFill>
                <a:latin typeface="Aileron Bold"/>
                <a:ea typeface="Aileron Bold"/>
                <a:cs typeface="Aileron Bold"/>
                <a:sym typeface="Aileron Bold"/>
              </a:rPr>
              <a:t>3.Cài đặt CSDL - Tạo database trên SSMS, nhập dữ liệu (tự nghĩ ra mỗi bảng ít nhất 5 dòng): toàn bộ dùng lệnh SQL và nộp file database (file backup)</a:t>
            </a:r>
          </a:p>
          <a:p>
            <a:pPr algn="l">
              <a:lnSpc>
                <a:spcPts val="4212"/>
              </a:lnSpc>
              <a:spcBef>
                <a:spcPct val="0"/>
              </a:spcBef>
            </a:pPr>
            <a:r>
              <a:rPr lang="en-US" b="true" sz="3009">
                <a:solidFill>
                  <a:srgbClr val="0E2F5F"/>
                </a:solidFill>
                <a:latin typeface="Aileron Bold"/>
                <a:ea typeface="Aileron Bold"/>
                <a:cs typeface="Aileron Bold"/>
                <a:sym typeface="Aileron Bold"/>
              </a:rPr>
              <a:t>4.Tự cho câu hỏi và trả lời: 12 câu (2 truy vấn kết nối nhiều bảng, 2 update, 2 delete, 2 group by, 2 sub query, 2 câu bất kì) </a:t>
            </a:r>
          </a:p>
        </p:txBody>
      </p:sp>
      <p:grpSp>
        <p:nvGrpSpPr>
          <p:cNvPr name="Group 22" id="22"/>
          <p:cNvGrpSpPr/>
          <p:nvPr/>
        </p:nvGrpSpPr>
        <p:grpSpPr>
          <a:xfrm rot="0">
            <a:off x="1521505" y="3222976"/>
            <a:ext cx="1043351" cy="10433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5400000">
            <a:off x="1803669" y="3460522"/>
            <a:ext cx="479024" cy="479024"/>
          </a:xfrm>
          <a:custGeom>
            <a:avLst/>
            <a:gdLst/>
            <a:ahLst/>
            <a:cxnLst/>
            <a:rect r="r" b="b" t="t" l="l"/>
            <a:pathLst>
              <a:path h="479024" w="479024">
                <a:moveTo>
                  <a:pt x="0" y="0"/>
                </a:moveTo>
                <a:lnTo>
                  <a:pt x="479024" y="0"/>
                </a:lnTo>
                <a:lnTo>
                  <a:pt x="479024" y="479024"/>
                </a:lnTo>
                <a:lnTo>
                  <a:pt x="0" y="479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196630" y="1263714"/>
            <a:ext cx="15091370" cy="87877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5/ Giả sử ta có lược đồ quan hệ Q(C,D,E,G,H,K) và tập phụ thu</a:t>
            </a:r>
            <a:r>
              <a:rPr lang="en-US" b="true" sz="2400">
                <a:solidFill>
                  <a:srgbClr val="000000"/>
                </a:solidFill>
                <a:latin typeface="Aileron Bold"/>
                <a:ea typeface="Aileron Bold"/>
                <a:cs typeface="Aileron Bold"/>
                <a:sym typeface="Aileron Bold"/>
              </a:rPr>
              <a:t>ộc hàm F như sau;</a:t>
            </a:r>
          </a:p>
          <a:p>
            <a:pPr algn="l">
              <a:lnSpc>
                <a:spcPts val="3360"/>
              </a:lnSpc>
              <a:spcBef>
                <a:spcPct val="0"/>
              </a:spcBef>
            </a:pPr>
            <a:r>
              <a:rPr lang="en-US" b="true" sz="2400">
                <a:solidFill>
                  <a:srgbClr val="000000"/>
                </a:solidFill>
                <a:latin typeface="Aileron Bold"/>
                <a:ea typeface="Aileron Bold"/>
                <a:cs typeface="Aileron Bold"/>
                <a:sym typeface="Aileron Bold"/>
              </a:rPr>
              <a:t>F = {CK→ H; C →D; E→C; E →G; CK →E}</a:t>
            </a:r>
          </a:p>
          <a:p>
            <a:pPr algn="l">
              <a:lnSpc>
                <a:spcPts val="3360"/>
              </a:lnSpc>
              <a:spcBef>
                <a:spcPct val="0"/>
              </a:spcBef>
            </a:pPr>
            <a:r>
              <a:rPr lang="en-US" b="true" sz="2400">
                <a:solidFill>
                  <a:srgbClr val="000000"/>
                </a:solidFill>
                <a:latin typeface="Aileron Bold"/>
                <a:ea typeface="Aileron Bold"/>
                <a:cs typeface="Aileron Bold"/>
                <a:sym typeface="Aileron Bold"/>
              </a:rPr>
              <a:t>a) Từ tập F, hãy chứng minh EK → DH</a:t>
            </a:r>
          </a:p>
          <a:p>
            <a:pPr algn="l">
              <a:lnSpc>
                <a:spcPts val="3360"/>
              </a:lnSpc>
              <a:spcBef>
                <a:spcPct val="0"/>
              </a:spcBef>
            </a:pPr>
            <a:r>
              <a:rPr lang="en-US" b="true" sz="2400">
                <a:solidFill>
                  <a:srgbClr val="000000"/>
                </a:solidFill>
                <a:latin typeface="Aileron Bold"/>
                <a:ea typeface="Aileron Bold"/>
                <a:cs typeface="Aileron Bold"/>
                <a:sym typeface="Aileron Bold"/>
              </a:rPr>
              <a:t>b) Tìm tất cả các khóa của Q.</a:t>
            </a:r>
          </a:p>
          <a:p>
            <a:pPr algn="l">
              <a:lnSpc>
                <a:spcPts val="3360"/>
              </a:lnSpc>
              <a:spcBef>
                <a:spcPct val="0"/>
              </a:spcBef>
            </a:pPr>
            <a:r>
              <a:rPr lang="en-US" b="true" sz="2400">
                <a:solidFill>
                  <a:srgbClr val="000000"/>
                </a:solidFill>
                <a:latin typeface="Aileron Bold"/>
                <a:ea typeface="Aileron Bold"/>
                <a:cs typeface="Aileron Bold"/>
                <a:sym typeface="Aileron Bold"/>
              </a:rPr>
              <a:t>c) Xác định dạng chuẩn của Q.</a:t>
            </a:r>
          </a:p>
          <a:p>
            <a:pPr algn="l">
              <a:lnSpc>
                <a:spcPts val="3360"/>
              </a:lnSpc>
              <a:spcBef>
                <a:spcPct val="0"/>
              </a:spcBef>
            </a:pPr>
            <a:r>
              <a:rPr lang="en-US" b="true" sz="2400">
                <a:solidFill>
                  <a:srgbClr val="000000"/>
                </a:solidFill>
                <a:latin typeface="Aileron Bold"/>
                <a:ea typeface="Aileron Bold"/>
                <a:cs typeface="Aileron Bold"/>
                <a:sym typeface="Aileron Bold"/>
              </a:rPr>
              <a:t>GIẢI </a:t>
            </a:r>
          </a:p>
          <a:p>
            <a:pPr algn="l">
              <a:lnSpc>
                <a:spcPts val="3360"/>
              </a:lnSpc>
              <a:spcBef>
                <a:spcPct val="0"/>
              </a:spcBef>
            </a:pPr>
            <a:r>
              <a:rPr lang="en-US" b="true" sz="2400">
                <a:solidFill>
                  <a:srgbClr val="000000"/>
                </a:solidFill>
                <a:latin typeface="Aileron Bold"/>
                <a:ea typeface="Aileron Bold"/>
                <a:cs typeface="Aileron Bold"/>
                <a:sym typeface="Aileron Bold"/>
              </a:rPr>
              <a:t>a) Chứng minh EK → DH</a:t>
            </a:r>
          </a:p>
          <a:p>
            <a:pPr algn="l">
              <a:lnSpc>
                <a:spcPts val="3360"/>
              </a:lnSpc>
              <a:spcBef>
                <a:spcPct val="0"/>
              </a:spcBef>
            </a:pPr>
            <a:r>
              <a:rPr lang="en-US" sz="2400">
                <a:solidFill>
                  <a:srgbClr val="000000"/>
                </a:solidFill>
                <a:latin typeface="Aileron"/>
                <a:ea typeface="Aileron"/>
                <a:cs typeface="Aileron"/>
                <a:sym typeface="Aileron"/>
              </a:rPr>
              <a:t>Để chứng minh EK → DH, chúng ta cần sử dụng các quy tắc suy diễn Armstrong để suy ra phụ thuộc hàm DH từ EK </a:t>
            </a:r>
          </a:p>
          <a:p>
            <a:pPr algn="l">
              <a:lnSpc>
                <a:spcPts val="3360"/>
              </a:lnSpc>
              <a:spcBef>
                <a:spcPct val="0"/>
              </a:spcBef>
            </a:pPr>
            <a:r>
              <a:rPr lang="en-US" sz="2400">
                <a:solidFill>
                  <a:srgbClr val="000000"/>
                </a:solidFill>
                <a:latin typeface="Aileron"/>
                <a:ea typeface="Aileron"/>
                <a:cs typeface="Aileron"/>
                <a:sym typeface="Aileron"/>
              </a:rPr>
              <a:t>dựa trên tập phụ thuộc hàm F đã cho.</a:t>
            </a:r>
          </a:p>
          <a:p>
            <a:pPr algn="l">
              <a:lnSpc>
                <a:spcPts val="3360"/>
              </a:lnSpc>
              <a:spcBef>
                <a:spcPct val="0"/>
              </a:spcBef>
            </a:pPr>
            <a:r>
              <a:rPr lang="en-US" sz="2400">
                <a:solidFill>
                  <a:srgbClr val="000000"/>
                </a:solidFill>
                <a:latin typeface="Aileron"/>
                <a:ea typeface="Aileron"/>
                <a:cs typeface="Aileron"/>
                <a:sym typeface="Aileron"/>
              </a:rPr>
              <a:t>1.    E → C (Giả thiết )</a:t>
            </a:r>
          </a:p>
          <a:p>
            <a:pPr algn="l">
              <a:lnSpc>
                <a:spcPts val="3360"/>
              </a:lnSpc>
              <a:spcBef>
                <a:spcPct val="0"/>
              </a:spcBef>
            </a:pPr>
            <a:r>
              <a:rPr lang="en-US" sz="2400">
                <a:solidFill>
                  <a:srgbClr val="000000"/>
                </a:solidFill>
                <a:latin typeface="Aileron"/>
                <a:ea typeface="Aileron"/>
                <a:cs typeface="Aileron"/>
                <a:sym typeface="Aileron"/>
              </a:rPr>
              <a:t>=&gt; EK -&gt; CK (Quy tắc tăng trưởng )</a:t>
            </a:r>
          </a:p>
          <a:p>
            <a:pPr algn="l">
              <a:lnSpc>
                <a:spcPts val="3360"/>
              </a:lnSpc>
              <a:spcBef>
                <a:spcPct val="0"/>
              </a:spcBef>
            </a:pPr>
            <a:r>
              <a:rPr lang="en-US" sz="2400">
                <a:solidFill>
                  <a:srgbClr val="000000"/>
                </a:solidFill>
                <a:latin typeface="Aileron"/>
                <a:ea typeface="Aileron"/>
                <a:cs typeface="Aileron"/>
                <a:sym typeface="Aileron"/>
              </a:rPr>
              <a:t>2.    CK→ H (Giả thiết)</a:t>
            </a:r>
          </a:p>
          <a:p>
            <a:pPr algn="l">
              <a:lnSpc>
                <a:spcPts val="3360"/>
              </a:lnSpc>
              <a:spcBef>
                <a:spcPct val="0"/>
              </a:spcBef>
            </a:pPr>
            <a:r>
              <a:rPr lang="en-US" sz="2400">
                <a:solidFill>
                  <a:srgbClr val="000000"/>
                </a:solidFill>
                <a:latin typeface="Aileron"/>
                <a:ea typeface="Aileron"/>
                <a:cs typeface="Aileron"/>
                <a:sym typeface="Aileron"/>
              </a:rPr>
              <a:t>Mà EK -&gt; CK ( đã chứng minh trên )</a:t>
            </a:r>
          </a:p>
          <a:p>
            <a:pPr algn="l">
              <a:lnSpc>
                <a:spcPts val="3360"/>
              </a:lnSpc>
              <a:spcBef>
                <a:spcPct val="0"/>
              </a:spcBef>
            </a:pPr>
            <a:r>
              <a:rPr lang="en-US" sz="2400">
                <a:solidFill>
                  <a:srgbClr val="000000"/>
                </a:solidFill>
                <a:latin typeface="Aileron"/>
                <a:ea typeface="Aileron"/>
                <a:cs typeface="Aileron"/>
                <a:sym typeface="Aileron"/>
              </a:rPr>
              <a:t>=&gt; EK -&gt; H (Quy tắc bắc cầu ) (**)</a:t>
            </a:r>
          </a:p>
          <a:p>
            <a:pPr algn="l">
              <a:lnSpc>
                <a:spcPts val="3360"/>
              </a:lnSpc>
              <a:spcBef>
                <a:spcPct val="0"/>
              </a:spcBef>
            </a:pPr>
            <a:r>
              <a:rPr lang="en-US" sz="2400">
                <a:solidFill>
                  <a:srgbClr val="000000"/>
                </a:solidFill>
                <a:latin typeface="Aileron"/>
                <a:ea typeface="Aileron"/>
                <a:cs typeface="Aileron"/>
                <a:sym typeface="Aileron"/>
              </a:rPr>
              <a:t>3.    E → C (Giả thiết )</a:t>
            </a:r>
          </a:p>
          <a:p>
            <a:pPr algn="l">
              <a:lnSpc>
                <a:spcPts val="3360"/>
              </a:lnSpc>
              <a:spcBef>
                <a:spcPct val="0"/>
              </a:spcBef>
            </a:pPr>
            <a:r>
              <a:rPr lang="en-US" sz="2400">
                <a:solidFill>
                  <a:srgbClr val="000000"/>
                </a:solidFill>
                <a:latin typeface="Aileron"/>
                <a:ea typeface="Aileron"/>
                <a:cs typeface="Aileron"/>
                <a:sym typeface="Aileron"/>
              </a:rPr>
              <a:t>=&gt; EK -&gt; C ( Quy tắc tăng trưởng – bổ sung vế trái ) (1)</a:t>
            </a:r>
          </a:p>
          <a:p>
            <a:pPr algn="l">
              <a:lnSpc>
                <a:spcPts val="3360"/>
              </a:lnSpc>
              <a:spcBef>
                <a:spcPct val="0"/>
              </a:spcBef>
            </a:pPr>
            <a:r>
              <a:rPr lang="en-US" sz="2400">
                <a:solidFill>
                  <a:srgbClr val="000000"/>
                </a:solidFill>
                <a:latin typeface="Aileron"/>
                <a:ea typeface="Aileron"/>
                <a:cs typeface="Aileron"/>
                <a:sym typeface="Aileron"/>
              </a:rPr>
              <a:t>C -&gt; D (Giả thiết ) (2)</a:t>
            </a:r>
          </a:p>
          <a:p>
            <a:pPr algn="l">
              <a:lnSpc>
                <a:spcPts val="3360"/>
              </a:lnSpc>
              <a:spcBef>
                <a:spcPct val="0"/>
              </a:spcBef>
            </a:pPr>
            <a:r>
              <a:rPr lang="en-US" sz="2400">
                <a:solidFill>
                  <a:srgbClr val="000000"/>
                </a:solidFill>
                <a:latin typeface="Aileron"/>
                <a:ea typeface="Aileron"/>
                <a:cs typeface="Aileron"/>
                <a:sym typeface="Aileron"/>
              </a:rPr>
              <a:t>Từ (1) va (2) suy ra EK -&gt; D ( Quy tắc bắc cầu ) (*)</a:t>
            </a:r>
          </a:p>
          <a:p>
            <a:pPr algn="l">
              <a:lnSpc>
                <a:spcPts val="3360"/>
              </a:lnSpc>
              <a:spcBef>
                <a:spcPct val="0"/>
              </a:spcBef>
            </a:pPr>
            <a:r>
              <a:rPr lang="en-US" sz="2400">
                <a:solidFill>
                  <a:srgbClr val="000000"/>
                </a:solidFill>
                <a:latin typeface="Aileron"/>
                <a:ea typeface="Aileron"/>
                <a:cs typeface="Aileron"/>
                <a:sym typeface="Aileron"/>
              </a:rPr>
              <a:t>Từ (*) va (**) suy ra EK -&gt; DH ( Điều phải chứng minh )</a:t>
            </a:r>
          </a:p>
          <a:p>
            <a:pPr algn="l">
              <a:lnSpc>
                <a:spcPts val="3360"/>
              </a:lnSpc>
              <a:spcBef>
                <a:spcPct val="0"/>
              </a:spcBef>
            </a:pPr>
          </a:p>
        </p:txBody>
      </p:sp>
      <p:sp>
        <p:nvSpPr>
          <p:cNvPr name="TextBox 12" id="12"/>
          <p:cNvSpPr txBox="true"/>
          <p:nvPr/>
        </p:nvSpPr>
        <p:spPr>
          <a:xfrm rot="0">
            <a:off x="-225100" y="89344"/>
            <a:ext cx="1074033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1399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4759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787113" y="6431761"/>
            <a:ext cx="14500887" cy="29203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c) Xác định dạng chuẩn </a:t>
            </a:r>
          </a:p>
          <a:p>
            <a:pPr algn="l">
              <a:lnSpc>
                <a:spcPts val="3360"/>
              </a:lnSpc>
              <a:spcBef>
                <a:spcPct val="0"/>
              </a:spcBef>
            </a:pPr>
            <a:r>
              <a:rPr lang="en-US" sz="2400">
                <a:solidFill>
                  <a:srgbClr val="000000"/>
                </a:solidFill>
                <a:latin typeface="Aileron"/>
                <a:ea typeface="Aileron"/>
                <a:cs typeface="Aileron"/>
                <a:sym typeface="Aileron"/>
              </a:rPr>
              <a:t>-Xét 1</a:t>
            </a:r>
            <a:r>
              <a:rPr lang="en-US" sz="2400">
                <a:solidFill>
                  <a:srgbClr val="000000"/>
                </a:solidFill>
                <a:latin typeface="Aileron"/>
                <a:ea typeface="Aileron"/>
                <a:cs typeface="Aileron"/>
                <a:sym typeface="Aileron"/>
              </a:rPr>
              <a:t>NF: Q ở dạng 1NF vì các thuộc tính đều mang giá trị nguyên tố. </a:t>
            </a:r>
          </a:p>
          <a:p>
            <a:pPr algn="l">
              <a:lnSpc>
                <a:spcPts val="3360"/>
              </a:lnSpc>
              <a:spcBef>
                <a:spcPct val="0"/>
              </a:spcBef>
            </a:pPr>
            <a:r>
              <a:rPr lang="en-US" sz="2400">
                <a:solidFill>
                  <a:srgbClr val="000000"/>
                </a:solidFill>
                <a:latin typeface="Aileron"/>
                <a:ea typeface="Aileron"/>
                <a:cs typeface="Aileron"/>
                <a:sym typeface="Aileron"/>
              </a:rPr>
              <a:t>-Xét 2NF: Q không ở dạng 2NF vì tồn tại các thuộc tính không khóa là D, G không phụ thuộc đầy đủ vào khóa EK hoặc CK </a:t>
            </a:r>
          </a:p>
          <a:p>
            <a:pPr algn="l">
              <a:lnSpc>
                <a:spcPts val="3360"/>
              </a:lnSpc>
              <a:spcBef>
                <a:spcPct val="0"/>
              </a:spcBef>
            </a:pPr>
            <a:r>
              <a:rPr lang="en-US" sz="2400">
                <a:solidFill>
                  <a:srgbClr val="000000"/>
                </a:solidFill>
                <a:latin typeface="Aileron"/>
                <a:ea typeface="Aileron"/>
                <a:cs typeface="Aileron"/>
                <a:sym typeface="Aileron"/>
              </a:rPr>
              <a:t>Ví dụ phụ thuộc hàm C→D  có D là thuộc tính không khóa phụ thuộc không đầy đủ vào khóa CK </a:t>
            </a:r>
          </a:p>
          <a:p>
            <a:pPr algn="l">
              <a:lnSpc>
                <a:spcPts val="3360"/>
              </a:lnSpc>
              <a:spcBef>
                <a:spcPct val="0"/>
              </a:spcBef>
            </a:pPr>
            <a:r>
              <a:rPr lang="en-US" sz="2400">
                <a:solidFill>
                  <a:srgbClr val="000000"/>
                </a:solidFill>
                <a:latin typeface="Aileron"/>
                <a:ea typeface="Aileron"/>
                <a:cs typeface="Aileron"/>
                <a:sym typeface="Aileron"/>
              </a:rPr>
              <a:t>Vậy Q chỉ ở dạng 1NF</a:t>
            </a:r>
          </a:p>
          <a:p>
            <a:pPr algn="l">
              <a:lnSpc>
                <a:spcPts val="3360"/>
              </a:lnSpc>
              <a:spcBef>
                <a:spcPct val="0"/>
              </a:spcBef>
            </a:pPr>
          </a:p>
        </p:txBody>
      </p:sp>
      <p:sp>
        <p:nvSpPr>
          <p:cNvPr name="TextBox 12" id="12"/>
          <p:cNvSpPr txBox="true"/>
          <p:nvPr/>
        </p:nvSpPr>
        <p:spPr>
          <a:xfrm rot="0">
            <a:off x="3796638" y="1682367"/>
            <a:ext cx="13814822" cy="50158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b) Tìm các khóa </a:t>
            </a:r>
          </a:p>
          <a:p>
            <a:pPr algn="l">
              <a:lnSpc>
                <a:spcPts val="3360"/>
              </a:lnSpc>
            </a:pPr>
            <a:r>
              <a:rPr lang="en-US" sz="2400">
                <a:solidFill>
                  <a:srgbClr val="000000"/>
                </a:solidFill>
                <a:latin typeface="Aileron"/>
                <a:ea typeface="Aileron"/>
                <a:cs typeface="Aileron"/>
                <a:sym typeface="Aileron"/>
              </a:rPr>
              <a:t>Ta có </a:t>
            </a:r>
          </a:p>
          <a:p>
            <a:pPr algn="l">
              <a:lnSpc>
                <a:spcPts val="3360"/>
              </a:lnSpc>
            </a:pPr>
            <a:r>
              <a:rPr lang="en-US" sz="2400">
                <a:solidFill>
                  <a:srgbClr val="000000"/>
                </a:solidFill>
                <a:latin typeface="Aileron"/>
                <a:ea typeface="Aileron"/>
                <a:cs typeface="Aileron"/>
                <a:sym typeface="Aileron"/>
              </a:rPr>
              <a:t>TG = {CE}</a:t>
            </a:r>
          </a:p>
          <a:p>
            <a:pPr algn="l">
              <a:lnSpc>
                <a:spcPts val="3360"/>
              </a:lnSpc>
              <a:spcBef>
                <a:spcPct val="0"/>
              </a:spcBef>
            </a:pPr>
            <a:r>
              <a:rPr lang="en-US" sz="2400">
                <a:solidFill>
                  <a:srgbClr val="000000"/>
                </a:solidFill>
                <a:latin typeface="Aileron"/>
                <a:ea typeface="Aileron"/>
                <a:cs typeface="Aileron"/>
                <a:sym typeface="Aileron"/>
              </a:rPr>
              <a:t>T</a:t>
            </a:r>
            <a:r>
              <a:rPr lang="en-US" sz="2400">
                <a:solidFill>
                  <a:srgbClr val="000000"/>
                </a:solidFill>
                <a:latin typeface="Aileron"/>
                <a:ea typeface="Aileron"/>
                <a:cs typeface="Aileron"/>
                <a:sym typeface="Aileron"/>
              </a:rPr>
              <a:t>N = {K}</a:t>
            </a:r>
          </a:p>
          <a:p>
            <a:pPr algn="l">
              <a:lnSpc>
                <a:spcPts val="3360"/>
              </a:lnSpc>
              <a:spcBef>
                <a:spcPct val="0"/>
              </a:spcBef>
            </a:pPr>
            <a:r>
              <a:rPr lang="en-US" sz="2400">
                <a:solidFill>
                  <a:srgbClr val="000000"/>
                </a:solidFill>
                <a:latin typeface="Aileron"/>
                <a:ea typeface="Aileron"/>
                <a:cs typeface="Aileron"/>
                <a:sym typeface="Aileron"/>
              </a:rPr>
              <a:t>Tính bao đóng của CK: CK+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CK: EK+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CEK: CEK+ = {C, D, E, G, H, K} = Q</a:t>
            </a:r>
          </a:p>
          <a:p>
            <a:pPr algn="l">
              <a:lnSpc>
                <a:spcPts val="3360"/>
              </a:lnSpc>
              <a:spcBef>
                <a:spcPct val="0"/>
              </a:spcBef>
            </a:pPr>
            <a:r>
              <a:rPr lang="en-US" sz="2400">
                <a:solidFill>
                  <a:srgbClr val="000000"/>
                </a:solidFill>
                <a:latin typeface="Aileron"/>
                <a:ea typeface="Aileron"/>
                <a:cs typeface="Aileron"/>
                <a:sym typeface="Aileron"/>
              </a:rPr>
              <a:t>Tính bao đóng của CE: CE+ = {C, E, D,G} </a:t>
            </a:r>
          </a:p>
          <a:p>
            <a:pPr algn="l">
              <a:lnSpc>
                <a:spcPts val="3360"/>
              </a:lnSpc>
              <a:spcBef>
                <a:spcPct val="0"/>
              </a:spcBef>
            </a:pPr>
            <a:r>
              <a:rPr lang="en-US" sz="2400">
                <a:solidFill>
                  <a:srgbClr val="000000"/>
                </a:solidFill>
                <a:latin typeface="Aileron"/>
                <a:ea typeface="Aileron"/>
                <a:cs typeface="Aileron"/>
                <a:sym typeface="Aileron"/>
              </a:rPr>
              <a:t>CEK có các tập con thực sự là CK và EK cũng là khóa nên CEK không phải là một khóa (khóa tối thiểu). Nó chỉ là một siêu khóa.</a:t>
            </a:r>
          </a:p>
          <a:p>
            <a:pPr algn="l">
              <a:lnSpc>
                <a:spcPts val="3360"/>
              </a:lnSpc>
              <a:spcBef>
                <a:spcPct val="0"/>
              </a:spcBef>
            </a:pPr>
            <a:r>
              <a:rPr lang="en-US" sz="2400">
                <a:solidFill>
                  <a:srgbClr val="000000"/>
                </a:solidFill>
                <a:latin typeface="Aileron"/>
                <a:ea typeface="Aileron"/>
                <a:cs typeface="Aileron"/>
                <a:sym typeface="Aileron"/>
              </a:rPr>
              <a:t>Vậy chỉ có EK và CK là 2 khóa của Q </a:t>
            </a:r>
          </a:p>
          <a:p>
            <a:pPr algn="l">
              <a:lnSpc>
                <a:spcPts val="3360"/>
              </a:lnSpc>
              <a:spcBef>
                <a:spcPct val="0"/>
              </a:spcBef>
            </a:pPr>
          </a:p>
        </p:txBody>
      </p:sp>
      <p:sp>
        <p:nvSpPr>
          <p:cNvPr name="TextBox 13" id="13"/>
          <p:cNvSpPr txBox="true"/>
          <p:nvPr/>
        </p:nvSpPr>
        <p:spPr>
          <a:xfrm rot="0">
            <a:off x="691798" y="96964"/>
            <a:ext cx="9273501"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51999" cy="8229600"/>
            <a:chOff x="0" y="0"/>
            <a:chExt cx="1725629" cy="2167467"/>
          </a:xfrm>
        </p:grpSpPr>
        <p:sp>
          <p:nvSpPr>
            <p:cNvPr name="Freeform 3" id="3"/>
            <p:cNvSpPr/>
            <p:nvPr/>
          </p:nvSpPr>
          <p:spPr>
            <a:xfrm flipH="false" flipV="false" rot="0">
              <a:off x="0" y="0"/>
              <a:ext cx="1725630" cy="2167467"/>
            </a:xfrm>
            <a:custGeom>
              <a:avLst/>
              <a:gdLst/>
              <a:ahLst/>
              <a:cxnLst/>
              <a:rect r="r" b="b" t="t" l="l"/>
              <a:pathLst>
                <a:path h="2167467" w="1725630">
                  <a:moveTo>
                    <a:pt x="69715" y="0"/>
                  </a:moveTo>
                  <a:lnTo>
                    <a:pt x="1655914" y="0"/>
                  </a:lnTo>
                  <a:cubicBezTo>
                    <a:pt x="1694417" y="0"/>
                    <a:pt x="1725630" y="31213"/>
                    <a:pt x="1725630" y="69715"/>
                  </a:cubicBezTo>
                  <a:lnTo>
                    <a:pt x="1725630" y="2097752"/>
                  </a:lnTo>
                  <a:cubicBezTo>
                    <a:pt x="1725630" y="2136254"/>
                    <a:pt x="1694417" y="2167467"/>
                    <a:pt x="1655914" y="2167467"/>
                  </a:cubicBezTo>
                  <a:lnTo>
                    <a:pt x="69715" y="2167467"/>
                  </a:lnTo>
                  <a:cubicBezTo>
                    <a:pt x="31213" y="2167467"/>
                    <a:pt x="0" y="2136254"/>
                    <a:pt x="0" y="2097752"/>
                  </a:cubicBezTo>
                  <a:lnTo>
                    <a:pt x="0" y="69715"/>
                  </a:lnTo>
                  <a:cubicBezTo>
                    <a:pt x="0" y="31213"/>
                    <a:pt x="31213" y="0"/>
                    <a:pt x="69715" y="0"/>
                  </a:cubicBezTo>
                  <a:close/>
                </a:path>
              </a:pathLst>
            </a:custGeom>
            <a:solidFill>
              <a:srgbClr val="E1EDFC"/>
            </a:solidFill>
            <a:ln cap="rnd">
              <a:noFill/>
              <a:prstDash val="solid"/>
              <a:round/>
            </a:ln>
          </p:spPr>
        </p:sp>
        <p:sp>
          <p:nvSpPr>
            <p:cNvPr name="TextBox 4" id="4"/>
            <p:cNvSpPr txBox="true"/>
            <p:nvPr/>
          </p:nvSpPr>
          <p:spPr>
            <a:xfrm>
              <a:off x="0" y="-47625"/>
              <a:ext cx="1725629"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0" y="317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7156453" y="1254189"/>
            <a:ext cx="8377238" cy="8052748"/>
          </a:xfrm>
          <a:prstGeom prst="rect">
            <a:avLst/>
          </a:prstGeom>
        </p:spPr>
        <p:txBody>
          <a:bodyPr anchor="t" rtlCol="false" tIns="0" lIns="0" bIns="0" rIns="0">
            <a:spAutoFit/>
          </a:bodyPr>
          <a:lstStyle/>
          <a:p>
            <a:pPr algn="just">
              <a:lnSpc>
                <a:spcPts val="4042"/>
              </a:lnSpc>
            </a:pPr>
          </a:p>
          <a:p>
            <a:pPr algn="just">
              <a:lnSpc>
                <a:spcPts val="4042"/>
              </a:lnSpc>
            </a:pPr>
            <a:r>
              <a:rPr lang="en-US" sz="2887">
                <a:solidFill>
                  <a:srgbClr val="000000"/>
                </a:solidFill>
                <a:latin typeface="Aileron"/>
                <a:ea typeface="Aileron"/>
                <a:cs typeface="Aileron"/>
                <a:sym typeface="Aileron"/>
              </a:rPr>
              <a:t>a) Tính bao đóng D⁺, SD⁺, SI⁺ </a:t>
            </a:r>
          </a:p>
          <a:p>
            <a:pPr algn="just">
              <a:lnSpc>
                <a:spcPts val="4042"/>
              </a:lnSpc>
            </a:pPr>
            <a:r>
              <a:rPr lang="en-US" sz="2887">
                <a:solidFill>
                  <a:srgbClr val="000000"/>
                </a:solidFill>
                <a:latin typeface="Aileron"/>
                <a:ea typeface="Aileron"/>
                <a:cs typeface="Aileron"/>
                <a:sym typeface="Aileron"/>
              </a:rPr>
              <a:t> D⁺ :</a:t>
            </a:r>
          </a:p>
          <a:p>
            <a:pPr algn="just">
              <a:lnSpc>
                <a:spcPts val="4042"/>
              </a:lnSpc>
            </a:pPr>
            <a:r>
              <a:rPr lang="en-US" sz="2887">
                <a:solidFill>
                  <a:srgbClr val="000000"/>
                </a:solidFill>
                <a:latin typeface="Aileron"/>
                <a:ea typeface="Aileron"/>
                <a:cs typeface="Aileron"/>
                <a:sym typeface="Aileron"/>
              </a:rPr>
              <a:t> - Ban đầu : D⁺ = D</a:t>
            </a:r>
          </a:p>
          <a:p>
            <a:pPr algn="just">
              <a:lnSpc>
                <a:spcPts val="4042"/>
              </a:lnSpc>
            </a:pPr>
            <a:r>
              <a:rPr lang="en-US" sz="2887">
                <a:solidFill>
                  <a:srgbClr val="000000"/>
                </a:solidFill>
                <a:latin typeface="Aileron"/>
                <a:ea typeface="Aileron"/>
                <a:cs typeface="Aileron"/>
                <a:sym typeface="Aileron"/>
              </a:rPr>
              <a:t> - Theo f₃ : D→ M , ta thêm được M vào bao đóng.</a:t>
            </a:r>
          </a:p>
          <a:p>
            <a:pPr algn="just">
              <a:lnSpc>
                <a:spcPts val="4042"/>
              </a:lnSpc>
            </a:pPr>
            <a:r>
              <a:rPr lang="en-US" sz="2887">
                <a:solidFill>
                  <a:srgbClr val="000000"/>
                </a:solidFill>
                <a:latin typeface="Aileron"/>
                <a:ea typeface="Aileron"/>
                <a:cs typeface="Aileron"/>
                <a:sym typeface="Aileron"/>
              </a:rPr>
              <a:t> =&gt; D⁺ = D,M</a:t>
            </a:r>
          </a:p>
          <a:p>
            <a:pPr algn="just">
              <a:lnSpc>
                <a:spcPts val="4042"/>
              </a:lnSpc>
            </a:pPr>
            <a:r>
              <a:rPr lang="en-US" sz="2887">
                <a:solidFill>
                  <a:srgbClr val="000000"/>
                </a:solidFill>
                <a:latin typeface="Aileron"/>
                <a:ea typeface="Aileron"/>
                <a:cs typeface="Aileron"/>
                <a:sym typeface="Aileron"/>
              </a:rPr>
              <a:t> SD⁺ :</a:t>
            </a:r>
          </a:p>
          <a:p>
            <a:pPr algn="just">
              <a:lnSpc>
                <a:spcPts val="4042"/>
              </a:lnSpc>
            </a:pPr>
            <a:r>
              <a:rPr lang="en-US" sz="2887">
                <a:solidFill>
                  <a:srgbClr val="000000"/>
                </a:solidFill>
                <a:latin typeface="Aileron"/>
                <a:ea typeface="Aileron"/>
                <a:cs typeface="Aileron"/>
                <a:sym typeface="Aileron"/>
              </a:rPr>
              <a:t> - Ban đầu : SD⁺ = S,D.</a:t>
            </a:r>
          </a:p>
          <a:p>
            <a:pPr algn="just">
              <a:lnSpc>
                <a:spcPts val="4042"/>
              </a:lnSpc>
            </a:pPr>
            <a:r>
              <a:rPr lang="en-US" sz="2887">
                <a:solidFill>
                  <a:srgbClr val="000000"/>
                </a:solidFill>
                <a:latin typeface="Aileron"/>
                <a:ea typeface="Aileron"/>
                <a:cs typeface="Aileron"/>
                <a:sym typeface="Aileron"/>
              </a:rPr>
              <a:t> -Theo f₂ : SD→ M, ta thêm được M vào bao đóng.</a:t>
            </a:r>
          </a:p>
          <a:p>
            <a:pPr algn="just">
              <a:lnSpc>
                <a:spcPts val="4042"/>
              </a:lnSpc>
            </a:pPr>
            <a:r>
              <a:rPr lang="en-US" sz="2887">
                <a:solidFill>
                  <a:srgbClr val="000000"/>
                </a:solidFill>
                <a:latin typeface="Aileron"/>
                <a:ea typeface="Aileron"/>
                <a:cs typeface="Aileron"/>
                <a:sym typeface="Aileron"/>
              </a:rPr>
              <a:t> =&gt; SD⁺ = S,D,M.</a:t>
            </a:r>
          </a:p>
          <a:p>
            <a:pPr algn="just">
              <a:lnSpc>
                <a:spcPts val="4042"/>
              </a:lnSpc>
            </a:pPr>
            <a:r>
              <a:rPr lang="en-US" sz="2887">
                <a:solidFill>
                  <a:srgbClr val="000000"/>
                </a:solidFill>
                <a:latin typeface="Aileron"/>
                <a:ea typeface="Aileron"/>
                <a:cs typeface="Aileron"/>
                <a:sym typeface="Aileron"/>
              </a:rPr>
              <a:t> SI⁺ :</a:t>
            </a:r>
          </a:p>
          <a:p>
            <a:pPr algn="just">
              <a:lnSpc>
                <a:spcPts val="4042"/>
              </a:lnSpc>
            </a:pPr>
            <a:r>
              <a:rPr lang="en-US" sz="2887">
                <a:solidFill>
                  <a:srgbClr val="000000"/>
                </a:solidFill>
                <a:latin typeface="Aileron"/>
                <a:ea typeface="Aileron"/>
                <a:cs typeface="Aileron"/>
                <a:sym typeface="Aileron"/>
              </a:rPr>
              <a:t> - Ban đầu : SI⁺ = S,I.</a:t>
            </a:r>
          </a:p>
          <a:p>
            <a:pPr algn="just">
              <a:lnSpc>
                <a:spcPts val="4042"/>
              </a:lnSpc>
            </a:pPr>
            <a:r>
              <a:rPr lang="en-US" sz="2887">
                <a:solidFill>
                  <a:srgbClr val="000000"/>
                </a:solidFill>
                <a:latin typeface="Aileron"/>
                <a:ea typeface="Aileron"/>
                <a:cs typeface="Aileron"/>
                <a:sym typeface="Aileron"/>
              </a:rPr>
              <a:t> -Theof₁ : SI → DM ta thêm được D,M vào bao đóng.</a:t>
            </a:r>
          </a:p>
          <a:p>
            <a:pPr algn="just">
              <a:lnSpc>
                <a:spcPts val="4042"/>
              </a:lnSpc>
            </a:pPr>
            <a:r>
              <a:rPr lang="en-US" sz="2887">
                <a:solidFill>
                  <a:srgbClr val="000000"/>
                </a:solidFill>
                <a:latin typeface="Aileron"/>
                <a:ea typeface="Aileron"/>
                <a:cs typeface="Aileron"/>
                <a:sym typeface="Aileron"/>
              </a:rPr>
              <a:t> =&gt; SI⁺ = S,I,D,M.</a:t>
            </a:r>
          </a:p>
          <a:p>
            <a:pPr algn="just">
              <a:lnSpc>
                <a:spcPts val="4042"/>
              </a:lnSpc>
            </a:pPr>
            <a:r>
              <a:rPr lang="en-US" sz="2887">
                <a:solidFill>
                  <a:srgbClr val="000000"/>
                </a:solidFill>
                <a:latin typeface="Aileron"/>
                <a:ea typeface="Aileron"/>
                <a:cs typeface="Aileron"/>
                <a:sym typeface="Aileron"/>
              </a:rPr>
              <a:t> → SI⁺ = toàn bộ thuộc tính của Q ⇒ SI là một khóa.</a:t>
            </a:r>
          </a:p>
          <a:p>
            <a:pPr algn="ctr">
              <a:lnSpc>
                <a:spcPts val="3902"/>
              </a:lnSpc>
            </a:pPr>
          </a:p>
        </p:txBody>
      </p:sp>
      <p:sp>
        <p:nvSpPr>
          <p:cNvPr name="TextBox 13" id="13"/>
          <p:cNvSpPr txBox="true"/>
          <p:nvPr/>
        </p:nvSpPr>
        <p:spPr>
          <a:xfrm rot="0">
            <a:off x="317131"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821016" y="2091495"/>
            <a:ext cx="12504734" cy="5315835"/>
          </a:xfrm>
          <a:prstGeom prst="rect">
            <a:avLst/>
          </a:prstGeom>
        </p:spPr>
        <p:txBody>
          <a:bodyPr anchor="t" rtlCol="false" tIns="0" lIns="0" bIns="0" rIns="0">
            <a:spAutoFit/>
          </a:bodyPr>
          <a:lstStyle/>
          <a:p>
            <a:pPr algn="just">
              <a:lnSpc>
                <a:spcPts val="3941"/>
              </a:lnSpc>
            </a:pPr>
            <a:r>
              <a:rPr lang="en-US" sz="2815">
                <a:solidFill>
                  <a:srgbClr val="000000"/>
                </a:solidFill>
                <a:latin typeface="Aileron"/>
                <a:ea typeface="Aileron"/>
                <a:cs typeface="Aileron"/>
                <a:sym typeface="Aileron"/>
              </a:rPr>
              <a:t>b)</a:t>
            </a:r>
            <a:r>
              <a:rPr lang="en-US" sz="2815">
                <a:solidFill>
                  <a:srgbClr val="000000"/>
                </a:solidFill>
                <a:latin typeface="Aileron"/>
                <a:ea typeface="Aileron"/>
                <a:cs typeface="Aileron"/>
                <a:sym typeface="Aileron"/>
              </a:rPr>
              <a:t>Tìm tất cả các khóa của Q.</a:t>
            </a:r>
          </a:p>
          <a:p>
            <a:pPr algn="just">
              <a:lnSpc>
                <a:spcPts val="3941"/>
              </a:lnSpc>
            </a:pPr>
            <a:r>
              <a:rPr lang="en-US" sz="2815">
                <a:solidFill>
                  <a:srgbClr val="000000"/>
                </a:solidFill>
                <a:latin typeface="Aileron"/>
                <a:ea typeface="Aileron"/>
                <a:cs typeface="Aileron"/>
                <a:sym typeface="Aileron"/>
              </a:rPr>
              <a:t> Từ bao đóng SI⁺ = {S, I, D, M}, ta thấy SI là một khóa. </a:t>
            </a:r>
          </a:p>
          <a:p>
            <a:pPr algn="just">
              <a:lnSpc>
                <a:spcPts val="3941"/>
              </a:lnSpc>
            </a:pPr>
            <a:r>
              <a:rPr lang="en-US" sz="2815">
                <a:solidFill>
                  <a:srgbClr val="000000"/>
                </a:solidFill>
                <a:latin typeface="Aileron"/>
                <a:ea typeface="Aileron"/>
                <a:cs typeface="Aileron"/>
                <a:sym typeface="Aileron"/>
              </a:rPr>
              <a:t>S⁺ = {S} </a:t>
            </a:r>
          </a:p>
          <a:p>
            <a:pPr algn="just">
              <a:lnSpc>
                <a:spcPts val="3941"/>
              </a:lnSpc>
            </a:pPr>
            <a:r>
              <a:rPr lang="en-US" sz="2815">
                <a:solidFill>
                  <a:srgbClr val="000000"/>
                </a:solidFill>
                <a:latin typeface="Aileron"/>
                <a:ea typeface="Aileron"/>
                <a:cs typeface="Aileron"/>
                <a:sym typeface="Aileron"/>
              </a:rPr>
              <a:t>I⁺ = {I} </a:t>
            </a:r>
          </a:p>
          <a:p>
            <a:pPr algn="just">
              <a:lnSpc>
                <a:spcPts val="3941"/>
              </a:lnSpc>
            </a:pPr>
            <a:r>
              <a:rPr lang="en-US" sz="2815">
                <a:solidFill>
                  <a:srgbClr val="000000"/>
                </a:solidFill>
                <a:latin typeface="Aileron"/>
                <a:ea typeface="Aileron"/>
                <a:cs typeface="Aileron"/>
                <a:sym typeface="Aileron"/>
              </a:rPr>
              <a:t>D⁺ = {D, M}</a:t>
            </a:r>
          </a:p>
          <a:p>
            <a:pPr algn="just">
              <a:lnSpc>
                <a:spcPts val="3941"/>
              </a:lnSpc>
            </a:pPr>
            <a:r>
              <a:rPr lang="en-US" sz="2815">
                <a:solidFill>
                  <a:srgbClr val="000000"/>
                </a:solidFill>
                <a:latin typeface="Aileron"/>
                <a:ea typeface="Aileron"/>
                <a:cs typeface="Aileron"/>
                <a:sym typeface="Aileron"/>
              </a:rPr>
              <a:t>ID⁺ = {I, D, M} → thiếu S</a:t>
            </a:r>
          </a:p>
          <a:p>
            <a:pPr algn="just">
              <a:lnSpc>
                <a:spcPts val="3941"/>
              </a:lnSpc>
            </a:pPr>
            <a:r>
              <a:rPr lang="en-US" sz="2815">
                <a:solidFill>
                  <a:srgbClr val="000000"/>
                </a:solidFill>
                <a:latin typeface="Aileron"/>
                <a:ea typeface="Aileron"/>
                <a:cs typeface="Aileron"/>
                <a:sym typeface="Aileron"/>
              </a:rPr>
              <a:t>SD⁺ = {S, D, M} → thiếu I</a:t>
            </a:r>
          </a:p>
          <a:p>
            <a:pPr algn="just">
              <a:lnSpc>
                <a:spcPts val="3941"/>
              </a:lnSpc>
            </a:pPr>
            <a:r>
              <a:rPr lang="en-US" sz="2815">
                <a:solidFill>
                  <a:srgbClr val="000000"/>
                </a:solidFill>
                <a:latin typeface="Aileron"/>
                <a:ea typeface="Aileron"/>
                <a:cs typeface="Aileron"/>
                <a:sym typeface="Aileron"/>
              </a:rPr>
              <a:t>IS⁺ = {I, S} → chính là SI</a:t>
            </a:r>
          </a:p>
          <a:p>
            <a:pPr algn="just">
              <a:lnSpc>
                <a:spcPts val="3941"/>
              </a:lnSpc>
            </a:pPr>
            <a:r>
              <a:rPr lang="en-US" sz="2815">
                <a:solidFill>
                  <a:srgbClr val="000000"/>
                </a:solidFill>
                <a:latin typeface="Aileron"/>
                <a:ea typeface="Aileron"/>
                <a:cs typeface="Aileron"/>
                <a:sym typeface="Aileron"/>
              </a:rPr>
              <a:t> Không có tập nào nhỏ hơn SI sinh toàn bộ thuộc tính → SI là khóa duy nhất.</a:t>
            </a:r>
          </a:p>
          <a:p>
            <a:pPr algn="ctr">
              <a:lnSpc>
                <a:spcPts val="2261"/>
              </a:lnSpc>
            </a:pPr>
          </a:p>
          <a:p>
            <a:pPr algn="ctr">
              <a:lnSpc>
                <a:spcPts val="2261"/>
              </a:lnSpc>
            </a:pP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152400"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270" y="1091567"/>
            <a:ext cx="6617990" cy="8229600"/>
            <a:chOff x="0" y="0"/>
            <a:chExt cx="1743010" cy="2167467"/>
          </a:xfrm>
        </p:grpSpPr>
        <p:sp>
          <p:nvSpPr>
            <p:cNvPr name="Freeform 3" id="3"/>
            <p:cNvSpPr/>
            <p:nvPr/>
          </p:nvSpPr>
          <p:spPr>
            <a:xfrm flipH="false" flipV="false" rot="0">
              <a:off x="0" y="0"/>
              <a:ext cx="1743010" cy="2167467"/>
            </a:xfrm>
            <a:custGeom>
              <a:avLst/>
              <a:gdLst/>
              <a:ahLst/>
              <a:cxnLst/>
              <a:rect r="r" b="b" t="t" l="l"/>
              <a:pathLst>
                <a:path h="2167467" w="1743010">
                  <a:moveTo>
                    <a:pt x="69020" y="0"/>
                  </a:moveTo>
                  <a:lnTo>
                    <a:pt x="1673990" y="0"/>
                  </a:lnTo>
                  <a:cubicBezTo>
                    <a:pt x="1692295" y="0"/>
                    <a:pt x="1709850" y="7272"/>
                    <a:pt x="1722794" y="20215"/>
                  </a:cubicBezTo>
                  <a:cubicBezTo>
                    <a:pt x="1735738" y="33159"/>
                    <a:pt x="1743010" y="50715"/>
                    <a:pt x="1743010" y="69020"/>
                  </a:cubicBezTo>
                  <a:lnTo>
                    <a:pt x="1743010" y="2098447"/>
                  </a:lnTo>
                  <a:cubicBezTo>
                    <a:pt x="1743010" y="2136566"/>
                    <a:pt x="1712108" y="2167467"/>
                    <a:pt x="1673990" y="2167467"/>
                  </a:cubicBezTo>
                  <a:lnTo>
                    <a:pt x="69020" y="2167467"/>
                  </a:lnTo>
                  <a:cubicBezTo>
                    <a:pt x="50715" y="2167467"/>
                    <a:pt x="33159" y="2160195"/>
                    <a:pt x="20215" y="2147251"/>
                  </a:cubicBezTo>
                  <a:cubicBezTo>
                    <a:pt x="7272" y="2134308"/>
                    <a:pt x="0" y="2116752"/>
                    <a:pt x="0" y="2098447"/>
                  </a:cubicBezTo>
                  <a:lnTo>
                    <a:pt x="0" y="69020"/>
                  </a:lnTo>
                  <a:cubicBezTo>
                    <a:pt x="0" y="30901"/>
                    <a:pt x="30901" y="0"/>
                    <a:pt x="69020" y="0"/>
                  </a:cubicBezTo>
                  <a:close/>
                </a:path>
              </a:pathLst>
            </a:custGeom>
            <a:solidFill>
              <a:srgbClr val="E1EDFC"/>
            </a:solidFill>
            <a:ln cap="rnd">
              <a:noFill/>
              <a:prstDash val="solid"/>
              <a:round/>
            </a:ln>
          </p:spPr>
        </p:sp>
        <p:sp>
          <p:nvSpPr>
            <p:cNvPr name="TextBox 4" id="4"/>
            <p:cNvSpPr txBox="true"/>
            <p:nvPr/>
          </p:nvSpPr>
          <p:spPr>
            <a:xfrm>
              <a:off x="0" y="-47625"/>
              <a:ext cx="1743010"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04800" y="3365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6398168" y="1345657"/>
            <a:ext cx="11631610" cy="9245706"/>
          </a:xfrm>
          <a:prstGeom prst="rect">
            <a:avLst/>
          </a:prstGeom>
        </p:spPr>
        <p:txBody>
          <a:bodyPr anchor="t" rtlCol="false" tIns="0" lIns="0" bIns="0" rIns="0">
            <a:spAutoFit/>
          </a:bodyPr>
          <a:lstStyle/>
          <a:p>
            <a:pPr algn="just">
              <a:lnSpc>
                <a:spcPts val="3361"/>
              </a:lnSpc>
            </a:pPr>
            <a:r>
              <a:rPr lang="en-US" sz="2400">
                <a:solidFill>
                  <a:srgbClr val="000000"/>
                </a:solidFill>
                <a:latin typeface="Aileron"/>
                <a:ea typeface="Aileron"/>
                <a:cs typeface="Aileron"/>
                <a:sym typeface="Aileron"/>
              </a:rPr>
              <a:t> c) </a:t>
            </a:r>
            <a:r>
              <a:rPr lang="en-US" sz="2400">
                <a:solidFill>
                  <a:srgbClr val="000000"/>
                </a:solidFill>
                <a:latin typeface="Aileron"/>
                <a:ea typeface="Aileron"/>
                <a:cs typeface="Aileron"/>
                <a:sym typeface="Aileron"/>
              </a:rPr>
              <a:t>Tìm phủ tối thiểu của F.</a:t>
            </a:r>
          </a:p>
          <a:p>
            <a:pPr algn="just">
              <a:lnSpc>
                <a:spcPts val="3361"/>
              </a:lnSpc>
            </a:pPr>
            <a:r>
              <a:rPr lang="en-US" sz="2400">
                <a:solidFill>
                  <a:srgbClr val="000000"/>
                </a:solidFill>
                <a:latin typeface="Aileron"/>
                <a:ea typeface="Aileron"/>
                <a:cs typeface="Aileron"/>
                <a:sym typeface="Aileron"/>
              </a:rPr>
              <a:t>Bước 1: Chuẩn hóa vế phải</a:t>
            </a:r>
          </a:p>
          <a:p>
            <a:pPr algn="just">
              <a:lnSpc>
                <a:spcPts val="3361"/>
              </a:lnSpc>
            </a:pPr>
            <a:r>
              <a:rPr lang="en-US" sz="2400">
                <a:solidFill>
                  <a:srgbClr val="000000"/>
                </a:solidFill>
                <a:latin typeface="Aileron"/>
                <a:ea typeface="Aileron"/>
                <a:cs typeface="Aileron"/>
                <a:sym typeface="Aileron"/>
              </a:rPr>
              <a:t> Tách f₁ :</a:t>
            </a:r>
          </a:p>
          <a:p>
            <a:pPr algn="just">
              <a:lnSpc>
                <a:spcPts val="3361"/>
              </a:lnSpc>
            </a:pPr>
            <a:r>
              <a:rPr lang="en-US" sz="2400">
                <a:solidFill>
                  <a:srgbClr val="000000"/>
                </a:solidFill>
                <a:latin typeface="Aileron"/>
                <a:ea typeface="Aileron"/>
                <a:cs typeface="Aileron"/>
                <a:sym typeface="Aileron"/>
              </a:rPr>
              <a:t> f₁: SI → D, SI → M</a:t>
            </a:r>
          </a:p>
          <a:p>
            <a:pPr algn="just">
              <a:lnSpc>
                <a:spcPts val="3361"/>
              </a:lnSpc>
            </a:pPr>
            <a:r>
              <a:rPr lang="en-US" sz="2400">
                <a:solidFill>
                  <a:srgbClr val="000000"/>
                </a:solidFill>
                <a:latin typeface="Aileron"/>
                <a:ea typeface="Aileron"/>
                <a:cs typeface="Aileron"/>
                <a:sym typeface="Aileron"/>
              </a:rPr>
              <a:t> F = { SI → D, SI → M, SD → M, D → M }</a:t>
            </a:r>
          </a:p>
          <a:p>
            <a:pPr algn="just">
              <a:lnSpc>
                <a:spcPts val="3361"/>
              </a:lnSpc>
            </a:pPr>
            <a:r>
              <a:rPr lang="en-US" sz="2400">
                <a:solidFill>
                  <a:srgbClr val="000000"/>
                </a:solidFill>
                <a:latin typeface="Aileron"/>
                <a:ea typeface="Aileron"/>
                <a:cs typeface="Aileron"/>
                <a:sym typeface="Aileron"/>
              </a:rPr>
              <a:t>Bước 2: Loại bỏ phụ thuộc dư thừa</a:t>
            </a:r>
          </a:p>
          <a:p>
            <a:pPr algn="just">
              <a:lnSpc>
                <a:spcPts val="3361"/>
              </a:lnSpc>
            </a:pPr>
            <a:r>
              <a:rPr lang="en-US" sz="2400">
                <a:solidFill>
                  <a:srgbClr val="000000"/>
                </a:solidFill>
                <a:latin typeface="Aileron"/>
                <a:ea typeface="Aileron"/>
                <a:cs typeface="Aileron"/>
                <a:sym typeface="Aileron"/>
              </a:rPr>
              <a:t> SI → D: Tính S⁺, I⁺ trong F'= {S,I}. S⁺, I⁺không chứa D, nên S,I không thừa</a:t>
            </a:r>
          </a:p>
          <a:p>
            <a:pPr algn="just">
              <a:lnSpc>
                <a:spcPts val="3361"/>
              </a:lnSpc>
            </a:pPr>
            <a:r>
              <a:rPr lang="en-US" sz="2400">
                <a:solidFill>
                  <a:srgbClr val="000000"/>
                </a:solidFill>
                <a:latin typeface="Aileron"/>
                <a:ea typeface="Aileron"/>
                <a:cs typeface="Aileron"/>
                <a:sym typeface="Aileron"/>
              </a:rPr>
              <a:t> Tính S⁺ trong F': S⁺,I⁺ = {S,I} . S⁺,I⁺ không chứa M, nên S,I không thừa.</a:t>
            </a:r>
          </a:p>
          <a:p>
            <a:pPr algn="just">
              <a:lnSpc>
                <a:spcPts val="3361"/>
              </a:lnSpc>
            </a:pPr>
            <a:r>
              <a:rPr lang="en-US" sz="2400">
                <a:solidFill>
                  <a:srgbClr val="000000"/>
                </a:solidFill>
                <a:latin typeface="Aileron"/>
                <a:ea typeface="Aileron"/>
                <a:cs typeface="Aileron"/>
                <a:sym typeface="Aileron"/>
              </a:rPr>
              <a:t>SD → M: D ∈ SD ⇒ SD → M suy ra từ D → M ⇒ dư thừa ⇒ loại</a:t>
            </a:r>
          </a:p>
          <a:p>
            <a:pPr algn="just">
              <a:lnSpc>
                <a:spcPts val="3361"/>
              </a:lnSpc>
            </a:pPr>
            <a:r>
              <a:rPr lang="en-US" sz="2400">
                <a:solidFill>
                  <a:srgbClr val="000000"/>
                </a:solidFill>
                <a:latin typeface="Aileron"/>
                <a:ea typeface="Aileron"/>
                <a:cs typeface="Aileron"/>
                <a:sym typeface="Aileron"/>
              </a:rPr>
              <a:t> D → M: Vế trái chỉ có một thuộc tính, không có thuộc tính thừa</a:t>
            </a:r>
          </a:p>
          <a:p>
            <a:pPr algn="just">
              <a:lnSpc>
                <a:spcPts val="3361"/>
              </a:lnSpc>
            </a:pPr>
            <a:r>
              <a:rPr lang="en-US" sz="2400">
                <a:solidFill>
                  <a:srgbClr val="000000"/>
                </a:solidFill>
                <a:latin typeface="Aileron"/>
                <a:ea typeface="Aileron"/>
                <a:cs typeface="Aileron"/>
                <a:sym typeface="Aileron"/>
              </a:rPr>
              <a:t>=&gt; { SI → D,SI → M, D → M}.</a:t>
            </a:r>
          </a:p>
          <a:p>
            <a:pPr algn="just">
              <a:lnSpc>
                <a:spcPts val="3361"/>
              </a:lnSpc>
            </a:pPr>
            <a:r>
              <a:rPr lang="en-US" sz="2400">
                <a:solidFill>
                  <a:srgbClr val="000000"/>
                </a:solidFill>
                <a:latin typeface="Aileron"/>
                <a:ea typeface="Aileron"/>
                <a:cs typeface="Aileron"/>
                <a:sym typeface="Aileron"/>
              </a:rPr>
              <a:t>Loại bỏ các phụ thuộc hàm thừa</a:t>
            </a:r>
          </a:p>
          <a:p>
            <a:pPr algn="just">
              <a:lnSpc>
                <a:spcPts val="3361"/>
              </a:lnSpc>
            </a:pPr>
            <a:r>
              <a:rPr lang="en-US" sz="2400">
                <a:solidFill>
                  <a:srgbClr val="000000"/>
                </a:solidFill>
                <a:latin typeface="Aileron"/>
                <a:ea typeface="Aileron"/>
                <a:cs typeface="Aileron"/>
                <a:sym typeface="Aileron"/>
              </a:rPr>
              <a:t>SI → D: Tính bao đóng của {SI → M, D → M} đối với SI. (SI)⁺ trong {SI → M, D → M} là {S, I, M}. Không chứa D. Vậy SI → D không thừa.</a:t>
            </a:r>
          </a:p>
          <a:p>
            <a:pPr algn="just">
              <a:lnSpc>
                <a:spcPts val="3361"/>
              </a:lnSpc>
            </a:pPr>
            <a:r>
              <a:rPr lang="en-US" sz="2400">
                <a:solidFill>
                  <a:srgbClr val="000000"/>
                </a:solidFill>
                <a:latin typeface="Aileron"/>
                <a:ea typeface="Aileron"/>
                <a:cs typeface="Aileron"/>
                <a:sym typeface="Aileron"/>
              </a:rPr>
              <a:t>SI → M: Tính bao đóng của {SI → D, D → M} đối với SI. (SI)⁺ trong {SI → D, D → M} là {S, I, D, M}. Chứa M. Vậy SI → M là thừa.</a:t>
            </a:r>
          </a:p>
          <a:p>
            <a:pPr algn="just">
              <a:lnSpc>
                <a:spcPts val="3361"/>
              </a:lnSpc>
            </a:pPr>
            <a:r>
              <a:rPr lang="en-US" sz="2400">
                <a:solidFill>
                  <a:srgbClr val="000000"/>
                </a:solidFill>
                <a:latin typeface="Aileron"/>
                <a:ea typeface="Aileron"/>
                <a:cs typeface="Aileron"/>
                <a:sym typeface="Aileron"/>
              </a:rPr>
              <a:t>D → M: Tính bao đóng của {SI → D, SI → M} đối với D. (D)⁺ trong {SI → D, SI → M} là {D}. Không chứa M. Vậy D → M không thừa.</a:t>
            </a:r>
          </a:p>
          <a:p>
            <a:pPr algn="just">
              <a:lnSpc>
                <a:spcPts val="3361"/>
              </a:lnSpc>
            </a:pPr>
          </a:p>
          <a:p>
            <a:pPr algn="just">
              <a:lnSpc>
                <a:spcPts val="3361"/>
              </a:lnSpc>
            </a:pPr>
            <a:r>
              <a:rPr lang="en-US" sz="2400">
                <a:solidFill>
                  <a:srgbClr val="000000"/>
                </a:solidFill>
                <a:latin typeface="Aileron"/>
                <a:ea typeface="Aileron"/>
                <a:cs typeface="Aileron"/>
                <a:sym typeface="Aileron"/>
              </a:rPr>
              <a:t> Phủ tối thiểu của F là {SI → D, D → M}.</a:t>
            </a:r>
          </a:p>
          <a:p>
            <a:pPr algn="just">
              <a:lnSpc>
                <a:spcPts val="2513"/>
              </a:lnSpc>
            </a:pPr>
          </a:p>
          <a:p>
            <a:pPr algn="just">
              <a:lnSpc>
                <a:spcPts val="2227"/>
              </a:lnSpc>
            </a:pPr>
          </a:p>
          <a:p>
            <a:pPr algn="just">
              <a:lnSpc>
                <a:spcPts val="2227"/>
              </a:lnSpc>
            </a:pPr>
          </a:p>
        </p:txBody>
      </p:sp>
      <p:sp>
        <p:nvSpPr>
          <p:cNvPr name="TextBox 13" id="13"/>
          <p:cNvSpPr txBox="true"/>
          <p:nvPr/>
        </p:nvSpPr>
        <p:spPr>
          <a:xfrm rot="0">
            <a:off x="551754" y="3517691"/>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429848" y="1287655"/>
            <a:ext cx="11446278" cy="7616440"/>
          </a:xfrm>
          <a:prstGeom prst="rect">
            <a:avLst/>
          </a:prstGeom>
        </p:spPr>
        <p:txBody>
          <a:bodyPr anchor="t" rtlCol="false" tIns="0" lIns="0" bIns="0" rIns="0">
            <a:spAutoFit/>
          </a:bodyPr>
          <a:lstStyle/>
          <a:p>
            <a:pPr algn="just">
              <a:lnSpc>
                <a:spcPts val="3381"/>
              </a:lnSpc>
            </a:pPr>
            <a:r>
              <a:rPr lang="en-US" sz="2415">
                <a:solidFill>
                  <a:srgbClr val="000000"/>
                </a:solidFill>
                <a:latin typeface="Times New Roman"/>
                <a:ea typeface="Times New Roman"/>
                <a:cs typeface="Times New Roman"/>
                <a:sym typeface="Times New Roman"/>
              </a:rPr>
              <a:t> d) Xác định dạng chuẩn cao nhất của Q </a:t>
            </a:r>
          </a:p>
          <a:p>
            <a:pPr algn="just">
              <a:lnSpc>
                <a:spcPts val="3381"/>
              </a:lnSpc>
            </a:pPr>
            <a:r>
              <a:rPr lang="en-US" sz="2415">
                <a:solidFill>
                  <a:srgbClr val="000000"/>
                </a:solidFill>
                <a:latin typeface="Times New Roman"/>
                <a:ea typeface="Times New Roman"/>
                <a:cs typeface="Times New Roman"/>
                <a:sym typeface="Times New Roman"/>
              </a:rPr>
              <a:t> 1. 1NF: các thuộc tính là nguyên tố ⇒Đạt</a:t>
            </a:r>
          </a:p>
          <a:p>
            <a:pPr algn="just">
              <a:lnSpc>
                <a:spcPts val="3381"/>
              </a:lnSpc>
            </a:pPr>
            <a:r>
              <a:rPr lang="en-US" sz="2415">
                <a:solidFill>
                  <a:srgbClr val="000000"/>
                </a:solidFill>
                <a:latin typeface="Times New Roman"/>
                <a:ea typeface="Times New Roman"/>
                <a:cs typeface="Times New Roman"/>
                <a:sym typeface="Times New Roman"/>
              </a:rPr>
              <a:t> 2. 2NF: Không có phụ thuộc hàm không tầm thường từ một phần của khóa chính đến thuộc tính không khóa</a:t>
            </a:r>
          </a:p>
          <a:p>
            <a:pPr algn="just">
              <a:lnSpc>
                <a:spcPts val="3381"/>
              </a:lnSpc>
            </a:pPr>
            <a:r>
              <a:rPr lang="en-US" sz="2415">
                <a:solidFill>
                  <a:srgbClr val="000000"/>
                </a:solidFill>
                <a:latin typeface="Times New Roman"/>
                <a:ea typeface="Times New Roman"/>
                <a:cs typeface="Times New Roman"/>
                <a:sym typeface="Times New Roman"/>
              </a:rPr>
              <a:t>Khóa chính: SI</a:t>
            </a:r>
          </a:p>
          <a:p>
            <a:pPr algn="just">
              <a:lnSpc>
                <a:spcPts val="3381"/>
              </a:lnSpc>
            </a:pPr>
            <a:r>
              <a:rPr lang="en-US" sz="2415">
                <a:solidFill>
                  <a:srgbClr val="000000"/>
                </a:solidFill>
                <a:latin typeface="Times New Roman"/>
                <a:ea typeface="Times New Roman"/>
                <a:cs typeface="Times New Roman"/>
                <a:sym typeface="Times New Roman"/>
              </a:rPr>
              <a:t>f₁: SI → D ⇒ không vi phạm</a:t>
            </a:r>
          </a:p>
          <a:p>
            <a:pPr algn="just">
              <a:lnSpc>
                <a:spcPts val="3381"/>
              </a:lnSpc>
            </a:pPr>
            <a:r>
              <a:rPr lang="en-US" sz="2415">
                <a:solidFill>
                  <a:srgbClr val="000000"/>
                </a:solidFill>
                <a:latin typeface="Times New Roman"/>
                <a:ea typeface="Times New Roman"/>
                <a:cs typeface="Times New Roman"/>
                <a:sym typeface="Times New Roman"/>
              </a:rPr>
              <a:t> f₃: D → M ⇒ D không phải là phần của khóa SI ⇒ không vi phạm </a:t>
            </a:r>
          </a:p>
          <a:p>
            <a:pPr algn="just">
              <a:lnSpc>
                <a:spcPts val="3381"/>
              </a:lnSpc>
            </a:pPr>
            <a:r>
              <a:rPr lang="en-US" sz="2415">
                <a:solidFill>
                  <a:srgbClr val="000000"/>
                </a:solidFill>
                <a:latin typeface="Times New Roman"/>
                <a:ea typeface="Times New Roman"/>
                <a:cs typeface="Times New Roman"/>
                <a:sym typeface="Times New Roman"/>
              </a:rPr>
              <a:t> =&gt; Đạt</a:t>
            </a:r>
          </a:p>
          <a:p>
            <a:pPr algn="just">
              <a:lnSpc>
                <a:spcPts val="3381"/>
              </a:lnSpc>
            </a:pPr>
            <a:r>
              <a:rPr lang="en-US" sz="2415">
                <a:solidFill>
                  <a:srgbClr val="000000"/>
                </a:solidFill>
                <a:latin typeface="Times New Roman"/>
                <a:ea typeface="Times New Roman"/>
                <a:cs typeface="Times New Roman"/>
                <a:sym typeface="Times New Roman"/>
              </a:rPr>
              <a:t> 3. 3NF: Với mỗi phụ thuộc X → A, ít nhất một điều kiện đúng:</a:t>
            </a:r>
          </a:p>
          <a:p>
            <a:pPr algn="just">
              <a:lnSpc>
                <a:spcPts val="3381"/>
              </a:lnSpc>
            </a:pPr>
            <a:r>
              <a:rPr lang="en-US" sz="2415">
                <a:solidFill>
                  <a:srgbClr val="000000"/>
                </a:solidFill>
                <a:latin typeface="Times New Roman"/>
                <a:ea typeface="Times New Roman"/>
                <a:cs typeface="Times New Roman"/>
                <a:sym typeface="Times New Roman"/>
              </a:rPr>
              <a:t> A ∈ X (tầm thường)</a:t>
            </a:r>
          </a:p>
          <a:p>
            <a:pPr algn="just">
              <a:lnSpc>
                <a:spcPts val="3381"/>
              </a:lnSpc>
            </a:pPr>
            <a:r>
              <a:rPr lang="en-US" sz="2415">
                <a:solidFill>
                  <a:srgbClr val="000000"/>
                </a:solidFill>
                <a:latin typeface="Times New Roman"/>
                <a:ea typeface="Times New Roman"/>
                <a:cs typeface="Times New Roman"/>
                <a:sym typeface="Times New Roman"/>
              </a:rPr>
              <a:t> X là siêu khóa</a:t>
            </a:r>
          </a:p>
          <a:p>
            <a:pPr algn="just">
              <a:lnSpc>
                <a:spcPts val="3381"/>
              </a:lnSpc>
            </a:pPr>
            <a:r>
              <a:rPr lang="en-US" sz="2415">
                <a:solidFill>
                  <a:srgbClr val="000000"/>
                </a:solidFill>
                <a:latin typeface="Times New Roman"/>
                <a:ea typeface="Times New Roman"/>
                <a:cs typeface="Times New Roman"/>
                <a:sym typeface="Times New Roman"/>
              </a:rPr>
              <a:t> A là thuộc tính khóa</a:t>
            </a:r>
          </a:p>
          <a:p>
            <a:pPr algn="just">
              <a:lnSpc>
                <a:spcPts val="3381"/>
              </a:lnSpc>
            </a:pPr>
            <a:r>
              <a:rPr lang="en-US" sz="2415">
                <a:solidFill>
                  <a:srgbClr val="000000"/>
                </a:solidFill>
                <a:latin typeface="Times New Roman"/>
                <a:ea typeface="Times New Roman"/>
                <a:cs typeface="Times New Roman"/>
                <a:sym typeface="Times New Roman"/>
              </a:rPr>
              <a:t> Kiểm tra từng phụ thuộc</a:t>
            </a:r>
          </a:p>
          <a:p>
            <a:pPr algn="just">
              <a:lnSpc>
                <a:spcPts val="3381"/>
              </a:lnSpc>
            </a:pPr>
            <a:r>
              <a:rPr lang="en-US" sz="2415">
                <a:solidFill>
                  <a:srgbClr val="000000"/>
                </a:solidFill>
                <a:latin typeface="Times New Roman"/>
                <a:ea typeface="Times New Roman"/>
                <a:cs typeface="Times New Roman"/>
                <a:sym typeface="Times New Roman"/>
              </a:rPr>
              <a:t> SI → D =&gt; SI là một siêu khoá</a:t>
            </a:r>
          </a:p>
          <a:p>
            <a:pPr algn="just">
              <a:lnSpc>
                <a:spcPts val="3381"/>
              </a:lnSpc>
            </a:pPr>
            <a:r>
              <a:rPr lang="en-US" sz="2415">
                <a:solidFill>
                  <a:srgbClr val="000000"/>
                </a:solidFill>
                <a:latin typeface="Times New Roman"/>
                <a:ea typeface="Times New Roman"/>
                <a:cs typeface="Times New Roman"/>
                <a:sym typeface="Times New Roman"/>
              </a:rPr>
              <a:t>D → M =&gt; D,M đều không phải là siêu khoá</a:t>
            </a:r>
          </a:p>
          <a:p>
            <a:pPr algn="just">
              <a:lnSpc>
                <a:spcPts val="3381"/>
              </a:lnSpc>
            </a:pPr>
            <a:r>
              <a:rPr lang="en-US" sz="2415">
                <a:solidFill>
                  <a:srgbClr val="000000"/>
                </a:solidFill>
                <a:latin typeface="Times New Roman"/>
                <a:ea typeface="Times New Roman"/>
                <a:cs typeface="Times New Roman"/>
                <a:sym typeface="Times New Roman"/>
              </a:rPr>
              <a:t> =&gt; Vi phạm 3NF &gt; không đạt</a:t>
            </a:r>
          </a:p>
          <a:p>
            <a:pPr algn="just">
              <a:lnSpc>
                <a:spcPts val="3381"/>
              </a:lnSpc>
            </a:pPr>
            <a:r>
              <a:rPr lang="en-US" sz="2415">
                <a:solidFill>
                  <a:srgbClr val="000000"/>
                </a:solidFill>
                <a:latin typeface="Times New Roman"/>
                <a:ea typeface="Times New Roman"/>
                <a:cs typeface="Times New Roman"/>
                <a:sym typeface="Times New Roman"/>
              </a:rPr>
              <a:t> =&gt; Dạng chuẩn cao nhất: 2NF\</a:t>
            </a: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399354" y="3278565"/>
            <a:ext cx="5421511" cy="26613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Câu 6: </a:t>
            </a:r>
            <a:r>
              <a:rPr lang="en-US" b="true" sz="2472">
                <a:solidFill>
                  <a:srgbClr val="000000"/>
                </a:solidFill>
                <a:latin typeface="Times New Roman Bold"/>
                <a:ea typeface="Times New Roman Bold"/>
                <a:cs typeface="Times New Roman Bold"/>
                <a:sym typeface="Times New Roman Bold"/>
              </a:rPr>
              <a:t>Cho lược đồ quan hệ Q(S,I,D,M)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F = {f₁:SI → DM; f₂:SD→ M; f₃:D→ 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a) Tính bao đóng D⁺, SD⁺, SI⁺</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b) Tìm tất cả các khóa của Q</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 Tìm phủ tối thiểu của F</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d) Xác định dạng chuẩn cao nhất của Q</a:t>
            </a:r>
          </a:p>
        </p:txBody>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6740876" cy="762026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a) Q(A, B, C, D) ; F = {CA → D; A → B}</a:t>
            </a:r>
          </a:p>
          <a:p>
            <a:pPr algn="l">
              <a:lnSpc>
                <a:spcPts val="3590"/>
              </a:lnSpc>
            </a:pPr>
            <a:r>
              <a:rPr lang="en-US" sz="2564">
                <a:solidFill>
                  <a:srgbClr val="000000"/>
                </a:solidFill>
                <a:latin typeface="Aileron"/>
                <a:ea typeface="Aileron"/>
                <a:cs typeface="Aileron"/>
                <a:sym typeface="Aileron"/>
              </a:rPr>
              <a:t>Xác định khóa chính</a:t>
            </a:r>
          </a:p>
          <a:p>
            <a:pPr algn="l">
              <a:lnSpc>
                <a:spcPts val="3590"/>
              </a:lnSpc>
            </a:pPr>
            <a:r>
              <a:rPr lang="en-US" sz="2564">
                <a:solidFill>
                  <a:srgbClr val="000000"/>
                </a:solidFill>
                <a:latin typeface="Aileron"/>
                <a:ea typeface="Aileron"/>
                <a:cs typeface="Aileron"/>
                <a:sym typeface="Aileron"/>
              </a:rPr>
              <a:t>Xét CA⁺:</a:t>
            </a:r>
          </a:p>
          <a:p>
            <a:pPr algn="l">
              <a:lnSpc>
                <a:spcPts val="3590"/>
              </a:lnSpc>
            </a:pPr>
            <a:r>
              <a:rPr lang="en-US" sz="2564">
                <a:solidFill>
                  <a:srgbClr val="000000"/>
                </a:solidFill>
                <a:latin typeface="Aileron"/>
                <a:ea typeface="Aileron"/>
                <a:cs typeface="Aileron"/>
                <a:sym typeface="Aileron"/>
              </a:rPr>
              <a:t> CA → D ⇒ thêm D</a:t>
            </a:r>
          </a:p>
          <a:p>
            <a:pPr algn="l">
              <a:lnSpc>
                <a:spcPts val="3590"/>
              </a:lnSpc>
            </a:pPr>
            <a:r>
              <a:rPr lang="en-US" sz="2564">
                <a:solidFill>
                  <a:srgbClr val="000000"/>
                </a:solidFill>
                <a:latin typeface="Aileron"/>
                <a:ea typeface="Aileron"/>
                <a:cs typeface="Aileron"/>
                <a:sym typeface="Aileron"/>
              </a:rPr>
              <a:t> A → B ⇒ thêm B</a:t>
            </a:r>
          </a:p>
          <a:p>
            <a:pPr algn="l">
              <a:lnSpc>
                <a:spcPts val="3590"/>
              </a:lnSpc>
            </a:pPr>
            <a:r>
              <a:rPr lang="en-US" sz="2564">
                <a:solidFill>
                  <a:srgbClr val="000000"/>
                </a:solidFill>
                <a:latin typeface="Aileron"/>
                <a:ea typeface="Aileron"/>
                <a:cs typeface="Aileron"/>
                <a:sym typeface="Aileron"/>
              </a:rPr>
              <a:t>   ⇒ CA⁺ = {A, B, C, D} = R</a:t>
            </a:r>
          </a:p>
          <a:p>
            <a:pPr algn="l">
              <a:lnSpc>
                <a:spcPts val="3590"/>
              </a:lnSpc>
            </a:pPr>
            <a:r>
              <a:rPr lang="en-US" sz="2564">
                <a:solidFill>
                  <a:srgbClr val="000000"/>
                </a:solidFill>
                <a:latin typeface="Aileron"/>
                <a:ea typeface="Aileron"/>
                <a:cs typeface="Aileron"/>
                <a:sym typeface="Aileron"/>
              </a:rPr>
              <a:t>   ⇒ Khóa là CA</a:t>
            </a:r>
          </a:p>
          <a:p>
            <a:pPr algn="l">
              <a:lnSpc>
                <a:spcPts val="3590"/>
              </a:lnSpc>
            </a:pPr>
            <a:r>
              <a:rPr lang="en-US" sz="2564">
                <a:solidFill>
                  <a:srgbClr val="000000"/>
                </a:solidFill>
                <a:latin typeface="Aileron"/>
                <a:ea typeface="Aileron"/>
                <a:cs typeface="Aileron"/>
                <a:sym typeface="Aileron"/>
              </a:rPr>
              <a:t> Xác định chuẩn</a:t>
            </a:r>
          </a:p>
          <a:p>
            <a:pPr algn="l">
              <a:lnSpc>
                <a:spcPts val="3590"/>
              </a:lnSpc>
              <a:spcBef>
                <a:spcPct val="0"/>
              </a:spcBef>
            </a:pPr>
            <a:r>
              <a:rPr lang="en-US" sz="2564">
                <a:solidFill>
                  <a:srgbClr val="000000"/>
                </a:solidFill>
                <a:latin typeface="Aileron"/>
                <a:ea typeface="Aileron"/>
                <a:cs typeface="Aileron"/>
                <a:sym typeface="Aileron"/>
              </a:rPr>
              <a:t>CA → D là phụ thu</a:t>
            </a:r>
            <a:r>
              <a:rPr lang="en-US" sz="2564">
                <a:solidFill>
                  <a:srgbClr val="000000"/>
                </a:solidFill>
                <a:latin typeface="Aileron"/>
                <a:ea typeface="Aileron"/>
                <a:cs typeface="Aileron"/>
                <a:sym typeface="Aileron"/>
              </a:rPr>
              <a:t>ộc đầy đủ</a:t>
            </a:r>
          </a:p>
          <a:p>
            <a:pPr algn="l">
              <a:lnSpc>
                <a:spcPts val="3590"/>
              </a:lnSpc>
              <a:spcBef>
                <a:spcPct val="0"/>
              </a:spcBef>
            </a:pPr>
            <a:r>
              <a:rPr lang="en-US" sz="2564">
                <a:solidFill>
                  <a:srgbClr val="000000"/>
                </a:solidFill>
                <a:latin typeface="Aileron"/>
                <a:ea typeface="Aileron"/>
                <a:cs typeface="Aileron"/>
                <a:sym typeface="Aileron"/>
              </a:rPr>
              <a:t>A → B là phụ thuộc không đầy đủ (A ⊂ CA)</a:t>
            </a:r>
          </a:p>
          <a:p>
            <a:pPr algn="l">
              <a:lnSpc>
                <a:spcPts val="3590"/>
              </a:lnSpc>
              <a:spcBef>
                <a:spcPct val="0"/>
              </a:spcBef>
            </a:pPr>
            <a:r>
              <a:rPr lang="en-US" sz="2564">
                <a:solidFill>
                  <a:srgbClr val="000000"/>
                </a:solidFill>
                <a:latin typeface="Aileron"/>
                <a:ea typeface="Aileron"/>
                <a:cs typeface="Aileron"/>
                <a:sym typeface="Aileron"/>
              </a:rPr>
              <a:t> ⇒ Vi phạm 2NF</a:t>
            </a:r>
          </a:p>
          <a:p>
            <a:pPr algn="l">
              <a:lnSpc>
                <a:spcPts val="3590"/>
              </a:lnSpc>
              <a:spcBef>
                <a:spcPct val="0"/>
              </a:spcBef>
            </a:pPr>
            <a:r>
              <a:rPr lang="en-US" sz="2564">
                <a:solidFill>
                  <a:srgbClr val="000000"/>
                </a:solidFill>
                <a:latin typeface="Aileron"/>
                <a:ea typeface="Aileron"/>
                <a:cs typeface="Aileron"/>
                <a:sym typeface="Aileron"/>
              </a:rPr>
              <a:t>Phân tách về 3NF</a:t>
            </a:r>
          </a:p>
          <a:p>
            <a:pPr algn="l">
              <a:lnSpc>
                <a:spcPts val="3590"/>
              </a:lnSpc>
              <a:spcBef>
                <a:spcPct val="0"/>
              </a:spcBef>
            </a:pPr>
            <a:r>
              <a:rPr lang="en-US" sz="2564">
                <a:solidFill>
                  <a:srgbClr val="000000"/>
                </a:solidFill>
                <a:latin typeface="Aileron"/>
                <a:ea typeface="Aileron"/>
                <a:cs typeface="Aileron"/>
                <a:sym typeface="Aileron"/>
              </a:rPr>
              <a:t> R1(A, B) với A → B</a:t>
            </a:r>
          </a:p>
          <a:p>
            <a:pPr algn="l">
              <a:lnSpc>
                <a:spcPts val="3590"/>
              </a:lnSpc>
              <a:spcBef>
                <a:spcPct val="0"/>
              </a:spcBef>
            </a:pPr>
            <a:r>
              <a:rPr lang="en-US" sz="2564">
                <a:solidFill>
                  <a:srgbClr val="000000"/>
                </a:solidFill>
                <a:latin typeface="Aileron"/>
                <a:ea typeface="Aileron"/>
                <a:cs typeface="Aileron"/>
                <a:sym typeface="Aileron"/>
              </a:rPr>
              <a:t> R2(C, A, D) với CA → D</a:t>
            </a:r>
          </a:p>
          <a:p>
            <a:pPr algn="l">
              <a:lnSpc>
                <a:spcPts val="3590"/>
              </a:lnSpc>
              <a:spcBef>
                <a:spcPct val="0"/>
              </a:spcBef>
            </a:pPr>
            <a:r>
              <a:rPr lang="en-US" sz="2564">
                <a:solidFill>
                  <a:srgbClr val="000000"/>
                </a:solidFill>
                <a:latin typeface="Aileron"/>
                <a:ea typeface="Aileron"/>
                <a:cs typeface="Aileron"/>
                <a:sym typeface="Aileron"/>
              </a:rPr>
              <a:t> → Mỗi lược đồ đều có khóa riêng</a:t>
            </a:r>
          </a:p>
          <a:p>
            <a:pPr algn="l">
              <a:lnSpc>
                <a:spcPts val="3590"/>
              </a:lnSpc>
              <a:spcBef>
                <a:spcPct val="0"/>
              </a:spcBef>
            </a:pPr>
            <a:r>
              <a:rPr lang="en-US" sz="2564">
                <a:solidFill>
                  <a:srgbClr val="000000"/>
                </a:solidFill>
                <a:latin typeface="Aileron"/>
                <a:ea typeface="Aileron"/>
                <a:cs typeface="Aileron"/>
                <a:sym typeface="Aileron"/>
              </a:rPr>
              <a:t> ⇒ Đạt 3NF</a:t>
            </a:r>
          </a:p>
          <a:p>
            <a:pPr algn="l">
              <a:lnSpc>
                <a:spcPts val="3590"/>
              </a:lnSpc>
              <a:spcBef>
                <a:spcPct val="0"/>
              </a:spcBef>
            </a:pPr>
          </a:p>
        </p:txBody>
      </p:sp>
      <p:sp>
        <p:nvSpPr>
          <p:cNvPr name="TextBox 8" id="8"/>
          <p:cNvSpPr txBox="true"/>
          <p:nvPr/>
        </p:nvSpPr>
        <p:spPr>
          <a:xfrm rot="0">
            <a:off x="9633375" y="2476775"/>
            <a:ext cx="7625925" cy="70081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b) Q(S, D, I, M) ; F = {SI → D; SD → M}</a:t>
            </a:r>
          </a:p>
          <a:p>
            <a:pPr algn="l">
              <a:lnSpc>
                <a:spcPts val="3730"/>
              </a:lnSpc>
            </a:pPr>
            <a:r>
              <a:rPr lang="en-US" sz="2664">
                <a:solidFill>
                  <a:srgbClr val="000000"/>
                </a:solidFill>
                <a:latin typeface="Aileron"/>
                <a:ea typeface="Aileron"/>
                <a:cs typeface="Aileron"/>
                <a:sym typeface="Aileron"/>
              </a:rPr>
              <a:t>Xác định khóa chính</a:t>
            </a:r>
          </a:p>
          <a:p>
            <a:pPr algn="l">
              <a:lnSpc>
                <a:spcPts val="3730"/>
              </a:lnSpc>
            </a:pPr>
            <a:r>
              <a:rPr lang="en-US" sz="2664">
                <a:solidFill>
                  <a:srgbClr val="000000"/>
                </a:solidFill>
                <a:latin typeface="Aileron"/>
                <a:ea typeface="Aileron"/>
                <a:cs typeface="Aileron"/>
                <a:sym typeface="Aileron"/>
              </a:rPr>
              <a:t> SI</a:t>
            </a:r>
            <a:r>
              <a:rPr lang="en-US" sz="2664">
                <a:solidFill>
                  <a:srgbClr val="000000"/>
                </a:solidFill>
                <a:latin typeface="Aileron"/>
                <a:ea typeface="Aileron"/>
                <a:cs typeface="Aileron"/>
                <a:sym typeface="Aileron"/>
              </a:rPr>
              <a:t>⁺ = {S, I, D}</a:t>
            </a:r>
          </a:p>
          <a:p>
            <a:pPr algn="l">
              <a:lnSpc>
                <a:spcPts val="3730"/>
              </a:lnSpc>
            </a:pPr>
            <a:r>
              <a:rPr lang="en-US" sz="2664">
                <a:solidFill>
                  <a:srgbClr val="000000"/>
                </a:solidFill>
                <a:latin typeface="Aileron"/>
                <a:ea typeface="Aileron"/>
                <a:cs typeface="Aileron"/>
                <a:sym typeface="Aileron"/>
              </a:rPr>
              <a:t> SD</a:t>
            </a:r>
            <a:r>
              <a:rPr lang="en-US" sz="2664">
                <a:solidFill>
                  <a:srgbClr val="000000"/>
                </a:solidFill>
                <a:latin typeface="Aileron"/>
                <a:ea typeface="Aileron"/>
                <a:cs typeface="Aileron"/>
                <a:sym typeface="Aileron"/>
              </a:rPr>
              <a:t> → M ⇒ nếu có SD, thì thêm M</a:t>
            </a:r>
          </a:p>
          <a:p>
            <a:pPr algn="l">
              <a:lnSpc>
                <a:spcPts val="3730"/>
              </a:lnSpc>
            </a:pPr>
            <a:r>
              <a:rPr lang="en-US" sz="2664">
                <a:solidFill>
                  <a:srgbClr val="000000"/>
                </a:solidFill>
                <a:latin typeface="Aileron"/>
                <a:ea typeface="Aileron"/>
                <a:cs typeface="Aileron"/>
                <a:sym typeface="Aileron"/>
              </a:rPr>
              <a:t>→</a:t>
            </a:r>
            <a:r>
              <a:rPr lang="en-US" sz="2664">
                <a:solidFill>
                  <a:srgbClr val="000000"/>
                </a:solidFill>
                <a:latin typeface="Aileron"/>
                <a:ea typeface="Aileron"/>
                <a:cs typeface="Aileron"/>
                <a:sym typeface="Aileron"/>
              </a:rPr>
              <a:t> SI⁺ + D (từ SI → D) = {S, I, D, M} = R</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 Khóa là SI</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Xác định chuẩn</a:t>
            </a:r>
          </a:p>
          <a:p>
            <a:pPr algn="l">
              <a:lnSpc>
                <a:spcPts val="3730"/>
              </a:lnSpc>
              <a:spcBef>
                <a:spcPct val="0"/>
              </a:spcBef>
            </a:pPr>
            <a:r>
              <a:rPr lang="en-US" sz="2664">
                <a:solidFill>
                  <a:srgbClr val="000000"/>
                </a:solidFill>
                <a:latin typeface="Aileron"/>
                <a:ea typeface="Aileron"/>
                <a:cs typeface="Aileron"/>
                <a:sym typeface="Aileron"/>
              </a:rPr>
              <a:t>SI</a:t>
            </a:r>
            <a:r>
              <a:rPr lang="en-US" sz="2664">
                <a:solidFill>
                  <a:srgbClr val="000000"/>
                </a:solidFill>
                <a:latin typeface="Aileron"/>
                <a:ea typeface="Aileron"/>
                <a:cs typeface="Aileron"/>
                <a:sym typeface="Aileron"/>
              </a:rPr>
              <a:t> → D:</a:t>
            </a:r>
            <a:r>
              <a:rPr lang="en-US" sz="2664">
                <a:solidFill>
                  <a:srgbClr val="000000"/>
                </a:solidFill>
                <a:latin typeface="Aileron"/>
                <a:ea typeface="Aileron"/>
                <a:cs typeface="Aileron"/>
                <a:sym typeface="Aileron"/>
              </a:rPr>
              <a:t> đầy đủ</a:t>
            </a:r>
          </a:p>
          <a:p>
            <a:pPr algn="l">
              <a:lnSpc>
                <a:spcPts val="3730"/>
              </a:lnSpc>
              <a:spcBef>
                <a:spcPct val="0"/>
              </a:spcBef>
            </a:pPr>
            <a:r>
              <a:rPr lang="en-US" sz="2664">
                <a:solidFill>
                  <a:srgbClr val="000000"/>
                </a:solidFill>
                <a:latin typeface="Aileron"/>
                <a:ea typeface="Aileron"/>
                <a:cs typeface="Aileron"/>
                <a:sym typeface="Aileron"/>
              </a:rPr>
              <a:t> SD → M: SD ⊂ SI</a:t>
            </a:r>
          </a:p>
          <a:p>
            <a:pPr algn="l">
              <a:lnSpc>
                <a:spcPts val="3730"/>
              </a:lnSpc>
              <a:spcBef>
                <a:spcPct val="0"/>
              </a:spcBef>
            </a:pPr>
            <a:r>
              <a:rPr lang="en-US" sz="2664">
                <a:solidFill>
                  <a:srgbClr val="000000"/>
                </a:solidFill>
                <a:latin typeface="Aileron"/>
                <a:ea typeface="Aileron"/>
                <a:cs typeface="Aileron"/>
                <a:sym typeface="Aileron"/>
              </a:rPr>
              <a:t> ⇒ Phụ thuộc không đầy đủ → vi phạm 2NF</a:t>
            </a:r>
          </a:p>
          <a:p>
            <a:pPr algn="l">
              <a:lnSpc>
                <a:spcPts val="3730"/>
              </a:lnSpc>
              <a:spcBef>
                <a:spcPct val="0"/>
              </a:spcBef>
            </a:pPr>
            <a:r>
              <a:rPr lang="en-US" sz="2664">
                <a:solidFill>
                  <a:srgbClr val="000000"/>
                </a:solidFill>
                <a:latin typeface="Aileron"/>
                <a:ea typeface="Aileron"/>
                <a:cs typeface="Aileron"/>
                <a:sym typeface="Aileron"/>
              </a:rPr>
              <a:t>Phân tách về 3NF</a:t>
            </a:r>
          </a:p>
          <a:p>
            <a:pPr algn="l">
              <a:lnSpc>
                <a:spcPts val="3730"/>
              </a:lnSpc>
              <a:spcBef>
                <a:spcPct val="0"/>
              </a:spcBef>
            </a:pPr>
            <a:r>
              <a:rPr lang="en-US" sz="2664">
                <a:solidFill>
                  <a:srgbClr val="000000"/>
                </a:solidFill>
                <a:latin typeface="Aileron"/>
                <a:ea typeface="Aileron"/>
                <a:cs typeface="Aileron"/>
                <a:sym typeface="Aileron"/>
              </a:rPr>
              <a:t>R1(S, I, D) với SI → D</a:t>
            </a:r>
          </a:p>
          <a:p>
            <a:pPr algn="l">
              <a:lnSpc>
                <a:spcPts val="3730"/>
              </a:lnSpc>
              <a:spcBef>
                <a:spcPct val="0"/>
              </a:spcBef>
            </a:pPr>
            <a:r>
              <a:rPr lang="en-US" sz="2664">
                <a:solidFill>
                  <a:srgbClr val="000000"/>
                </a:solidFill>
                <a:latin typeface="Aileron"/>
                <a:ea typeface="Aileron"/>
                <a:cs typeface="Aileron"/>
                <a:sym typeface="Aileron"/>
              </a:rPr>
              <a:t>R2(S, D, M) với SD → M</a:t>
            </a:r>
          </a:p>
          <a:p>
            <a:pPr algn="l">
              <a:lnSpc>
                <a:spcPts val="3730"/>
              </a:lnSpc>
              <a:spcBef>
                <a:spcPct val="0"/>
              </a:spcBef>
            </a:pPr>
            <a:r>
              <a:rPr lang="en-US" sz="2664">
                <a:solidFill>
                  <a:srgbClr val="000000"/>
                </a:solidFill>
                <a:latin typeface="Aileron"/>
                <a:ea typeface="Aileron"/>
                <a:cs typeface="Aileron"/>
                <a:sym typeface="Aileron"/>
              </a:rPr>
              <a:t> ⇒ Mỗi lược đồ đạt 3NF</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7230321" cy="699034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c) Q(N, G, P, M, GV) ; F = {NGP → M; M → GV</a:t>
            </a:r>
            <a:r>
              <a:rPr lang="en-US" sz="2664" i="true">
                <a:solidFill>
                  <a:srgbClr val="000000"/>
                </a:solidFill>
                <a:latin typeface="Aileron Italics"/>
                <a:ea typeface="Aileron Italics"/>
                <a:cs typeface="Aileron Italics"/>
                <a:sym typeface="Aileron Italics"/>
              </a:rPr>
              <a:t>}</a:t>
            </a:r>
          </a:p>
          <a:p>
            <a:pPr algn="l">
              <a:lnSpc>
                <a:spcPts val="3730"/>
              </a:lnSpc>
            </a:pPr>
            <a:r>
              <a:rPr lang="en-US" sz="2664" i="true" b="true">
                <a:solidFill>
                  <a:srgbClr val="000000"/>
                </a:solidFill>
                <a:latin typeface="Aileron Bold Italics"/>
                <a:ea typeface="Aileron Bold Italics"/>
                <a:cs typeface="Aileron Bold Italics"/>
                <a:sym typeface="Aileron Bold Italics"/>
              </a:rPr>
              <a:t> </a:t>
            </a:r>
            <a:r>
              <a:rPr lang="en-US" sz="2664" i="true">
                <a:solidFill>
                  <a:srgbClr val="000000"/>
                </a:solidFill>
                <a:latin typeface="Aileron Italics"/>
                <a:ea typeface="Aileron Italics"/>
                <a:cs typeface="Aileron Italics"/>
                <a:sym typeface="Aileron Italics"/>
              </a:rPr>
              <a:t>Xác định khóa chính</a:t>
            </a:r>
          </a:p>
          <a:p>
            <a:pPr algn="l">
              <a:lnSpc>
                <a:spcPts val="3730"/>
              </a:lnSpc>
            </a:pPr>
            <a:r>
              <a:rPr lang="en-US" sz="2664" i="true">
                <a:solidFill>
                  <a:srgbClr val="000000"/>
                </a:solidFill>
                <a:latin typeface="Aileron Italics"/>
                <a:ea typeface="Aileron Italics"/>
                <a:cs typeface="Aileron Italics"/>
                <a:sym typeface="Aileron Italics"/>
              </a:rPr>
              <a:t> NGP⁺ = {N, G, P, M}</a:t>
            </a:r>
          </a:p>
          <a:p>
            <a:pPr algn="l">
              <a:lnSpc>
                <a:spcPts val="3730"/>
              </a:lnSpc>
            </a:pPr>
            <a:r>
              <a:rPr lang="en-US" sz="2664" i="true">
                <a:solidFill>
                  <a:srgbClr val="000000"/>
                </a:solidFill>
                <a:latin typeface="Aileron Italics"/>
                <a:ea typeface="Aileron Italics"/>
                <a:cs typeface="Aileron Italics"/>
                <a:sym typeface="Aileron Italics"/>
              </a:rPr>
              <a:t> M → GV ⇒ thêm GV</a:t>
            </a:r>
          </a:p>
          <a:p>
            <a:pPr algn="l">
              <a:lnSpc>
                <a:spcPts val="3730"/>
              </a:lnSpc>
            </a:pPr>
            <a:r>
              <a:rPr lang="en-US" sz="2664" i="true">
                <a:solidFill>
                  <a:srgbClr val="000000"/>
                </a:solidFill>
                <a:latin typeface="Aileron Italics"/>
                <a:ea typeface="Aileron Italics"/>
                <a:cs typeface="Aileron Italics"/>
                <a:sym typeface="Aileron Italics"/>
              </a:rPr>
              <a:t>   ⇒ NGP⁺ = {N, G, P, M, GV} = R</a:t>
            </a:r>
          </a:p>
          <a:p>
            <a:pPr algn="l">
              <a:lnSpc>
                <a:spcPts val="3730"/>
              </a:lnSpc>
            </a:pPr>
            <a:r>
              <a:rPr lang="en-US" sz="2664" i="true">
                <a:solidFill>
                  <a:srgbClr val="000000"/>
                </a:solidFill>
                <a:latin typeface="Aileron Italics"/>
                <a:ea typeface="Aileron Italics"/>
                <a:cs typeface="Aileron Italics"/>
                <a:sym typeface="Aileron Italics"/>
              </a:rPr>
              <a:t>   ⇒ Khóa là NGP</a:t>
            </a:r>
          </a:p>
          <a:p>
            <a:pPr algn="l">
              <a:lnSpc>
                <a:spcPts val="3730"/>
              </a:lnSpc>
            </a:pPr>
            <a:r>
              <a:rPr lang="en-US" sz="2664" i="true">
                <a:solidFill>
                  <a:srgbClr val="000000"/>
                </a:solidFill>
                <a:latin typeface="Aileron Italics"/>
                <a:ea typeface="Aileron Italics"/>
                <a:cs typeface="Aileron Italics"/>
                <a:sym typeface="Aileron Italics"/>
              </a:rPr>
              <a:t> Xác định chuẩn</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NGP → M:</a:t>
            </a:r>
            <a:r>
              <a:rPr lang="en-US" sz="2664" i="true">
                <a:solidFill>
                  <a:srgbClr val="000000"/>
                </a:solidFill>
                <a:latin typeface="Aileron Italics"/>
                <a:ea typeface="Aileron Italics"/>
                <a:cs typeface="Aileron Italics"/>
                <a:sym typeface="Aileron Italics"/>
              </a:rPr>
              <a:t> đầy đủ</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M → GV: M không phải khóa hay siêu khóa</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Vi phạm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Phân tách về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R1(N, G, P, M) với NGP → M</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R2(M, GV) với M → GV</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Mỗi lược đồ đạt 3</a:t>
            </a:r>
            <a:r>
              <a:rPr lang="en-US" sz="2664">
                <a:solidFill>
                  <a:srgbClr val="000000"/>
                </a:solidFill>
                <a:latin typeface="Aileron"/>
                <a:ea typeface="Aileron"/>
                <a:cs typeface="Aileron"/>
                <a:sym typeface="Aileron"/>
              </a:rPr>
              <a:t>N</a:t>
            </a:r>
            <a:r>
              <a:rPr lang="en-US" sz="2664" i="true">
                <a:solidFill>
                  <a:srgbClr val="000000"/>
                </a:solidFill>
                <a:latin typeface="Aileron Italics"/>
                <a:ea typeface="Aileron Italics"/>
                <a:cs typeface="Aileron Italics"/>
                <a:sym typeface="Aileron Italics"/>
              </a:rPr>
              <a:t>F</a:t>
            </a:r>
          </a:p>
          <a:p>
            <a:pPr algn="l">
              <a:lnSpc>
                <a:spcPts val="3730"/>
              </a:lnSpc>
              <a:spcBef>
                <a:spcPct val="0"/>
              </a:spcBef>
            </a:pPr>
          </a:p>
        </p:txBody>
      </p:sp>
      <p:sp>
        <p:nvSpPr>
          <p:cNvPr name="TextBox 8" id="8"/>
          <p:cNvSpPr txBox="true"/>
          <p:nvPr/>
        </p:nvSpPr>
        <p:spPr>
          <a:xfrm rot="0">
            <a:off x="9633375" y="2476775"/>
            <a:ext cx="8149525" cy="62842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d) Q(S, N, D, T, X) ; F = {S → N; S → D; S → T; S → X}</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khóa chính</a:t>
            </a:r>
          </a:p>
          <a:p>
            <a:pPr algn="l">
              <a:lnSpc>
                <a:spcPts val="3870"/>
              </a:lnSpc>
            </a:pPr>
            <a:r>
              <a:rPr lang="en-US" sz="2764" i="true">
                <a:solidFill>
                  <a:srgbClr val="000000"/>
                </a:solidFill>
                <a:latin typeface="Aileron Italics"/>
                <a:ea typeface="Aileron Italics"/>
                <a:cs typeface="Aileron Italics"/>
                <a:sym typeface="Aileron Italics"/>
              </a:rPr>
              <a:t> S</a:t>
            </a:r>
            <a:r>
              <a:rPr lang="en-US" sz="2764" i="true">
                <a:solidFill>
                  <a:srgbClr val="000000"/>
                </a:solidFill>
                <a:latin typeface="Aileron Italics"/>
                <a:ea typeface="Aileron Italics"/>
                <a:cs typeface="Aileron Italics"/>
                <a:sym typeface="Aileron Italics"/>
              </a:rPr>
              <a:t>⁺ = {S, N, D, T, X} = R</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 Khóa là S</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chuẩn</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Tất</a:t>
            </a:r>
            <a:r>
              <a:rPr lang="en-US" sz="2764" i="true">
                <a:solidFill>
                  <a:srgbClr val="000000"/>
                </a:solidFill>
                <a:latin typeface="Aileron Italics"/>
                <a:ea typeface="Aileron Italics"/>
                <a:cs typeface="Aileron Italics"/>
                <a:sym typeface="Aileron Italics"/>
              </a:rPr>
              <a:t> cả phụ</a:t>
            </a:r>
            <a:r>
              <a:rPr lang="en-US" sz="2764" i="true">
                <a:solidFill>
                  <a:srgbClr val="000000"/>
                </a:solidFill>
                <a:latin typeface="Aileron Italics"/>
                <a:ea typeface="Aileron Italics"/>
                <a:cs typeface="Aileron Italics"/>
                <a:sym typeface="Aileron Italics"/>
              </a:rPr>
              <a:t> thuộc đều từ khóa chính đến thuộc tính không khóa</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2NF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Không có phụ thuộc bắc cầu</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3NF và BCNF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Lược đồ đã ở dạng chuẩn BCNF không cần phân tách</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103759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TRUY VẤN CÁ NHÂN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Cập nhật TongTien trong bảng VATTU_SU_DUNG cho bệnh nhân có MaBenhNhan = 403, tăng thêm 10%</a:t>
              </a:r>
            </a:p>
          </p:txBody>
        </p:sp>
      </p:grpSp>
      <p:sp>
        <p:nvSpPr>
          <p:cNvPr name="TextBox 5" id="5"/>
          <p:cNvSpPr txBox="true"/>
          <p:nvPr/>
        </p:nvSpPr>
        <p:spPr>
          <a:xfrm rot="0">
            <a:off x="413104" y="2891512"/>
            <a:ext cx="8730896" cy="144425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UPDATE VATTU_SU_DUNG</a:t>
            </a:r>
          </a:p>
          <a:p>
            <a:pPr algn="l">
              <a:lnSpc>
                <a:spcPts val="3870"/>
              </a:lnSpc>
              <a:spcBef>
                <a:spcPct val="0"/>
              </a:spcBef>
            </a:pPr>
            <a:r>
              <a:rPr lang="en-US" sz="2764">
                <a:solidFill>
                  <a:srgbClr val="000000"/>
                </a:solidFill>
                <a:latin typeface="Aileron"/>
                <a:ea typeface="Aileron"/>
                <a:cs typeface="Aileron"/>
                <a:sym typeface="Aileron"/>
              </a:rPr>
              <a:t>SET TongTien = TongTien</a:t>
            </a:r>
            <a:r>
              <a:rPr lang="en-US" sz="2764">
                <a:solidFill>
                  <a:srgbClr val="000000"/>
                </a:solidFill>
                <a:latin typeface="Aileron"/>
                <a:ea typeface="Aileron"/>
                <a:cs typeface="Aileron"/>
                <a:sym typeface="Aileron"/>
              </a:rPr>
              <a:t> * 1.1</a:t>
            </a:r>
          </a:p>
          <a:p>
            <a:pPr algn="l">
              <a:lnSpc>
                <a:spcPts val="3870"/>
              </a:lnSpc>
              <a:spcBef>
                <a:spcPct val="0"/>
              </a:spcBef>
            </a:pPr>
            <a:r>
              <a:rPr lang="en-US" sz="2764">
                <a:solidFill>
                  <a:srgbClr val="000000"/>
                </a:solidFill>
                <a:latin typeface="Noto Sans"/>
                <a:ea typeface="Noto Sans"/>
                <a:cs typeface="Noto Sans"/>
                <a:sym typeface="Noto Sans"/>
              </a:rPr>
              <a:t>WHERE MaBenhNhan = 403</a:t>
            </a: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Xóa vật tư có TongTien nhỏ hơn 2000 trong bảng VATTU_SU_DUNG</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413104" y="4888221"/>
            <a:ext cx="4548334" cy="1049615"/>
          </a:xfrm>
          <a:custGeom>
            <a:avLst/>
            <a:gdLst/>
            <a:ahLst/>
            <a:cxnLst/>
            <a:rect r="r" b="b" t="t" l="l"/>
            <a:pathLst>
              <a:path h="1049615" w="4548334">
                <a:moveTo>
                  <a:pt x="0" y="0"/>
                </a:moveTo>
                <a:lnTo>
                  <a:pt x="4548333" y="0"/>
                </a:lnTo>
                <a:lnTo>
                  <a:pt x="4548333" y="1049615"/>
                </a:lnTo>
                <a:lnTo>
                  <a:pt x="0" y="1049615"/>
                </a:lnTo>
                <a:lnTo>
                  <a:pt x="0" y="0"/>
                </a:lnTo>
                <a:close/>
              </a:path>
            </a:pathLst>
          </a:custGeom>
          <a:blipFill>
            <a:blip r:embed="rId2"/>
            <a:stretch>
              <a:fillRect l="0" t="0" r="0" b="0"/>
            </a:stretch>
          </a:blipFill>
        </p:spPr>
      </p:sp>
      <p:sp>
        <p:nvSpPr>
          <p:cNvPr name="Freeform 11" id="11"/>
          <p:cNvSpPr/>
          <p:nvPr/>
        </p:nvSpPr>
        <p:spPr>
          <a:xfrm flipH="false" flipV="false" rot="0">
            <a:off x="9446225" y="5143500"/>
            <a:ext cx="4205951" cy="1051488"/>
          </a:xfrm>
          <a:custGeom>
            <a:avLst/>
            <a:gdLst/>
            <a:ahLst/>
            <a:cxnLst/>
            <a:rect r="r" b="b" t="t" l="l"/>
            <a:pathLst>
              <a:path h="1051488" w="4205951">
                <a:moveTo>
                  <a:pt x="0" y="0"/>
                </a:moveTo>
                <a:lnTo>
                  <a:pt x="4205951" y="0"/>
                </a:lnTo>
                <a:lnTo>
                  <a:pt x="4205951" y="1051488"/>
                </a:lnTo>
                <a:lnTo>
                  <a:pt x="0" y="1051488"/>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4" id="14"/>
          <p:cNvSpPr txBox="true"/>
          <p:nvPr/>
        </p:nvSpPr>
        <p:spPr>
          <a:xfrm rot="0">
            <a:off x="9334214" y="2891512"/>
            <a:ext cx="8635925" cy="95848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DELETE </a:t>
            </a:r>
            <a:r>
              <a:rPr lang="en-US" sz="2764">
                <a:solidFill>
                  <a:srgbClr val="000000"/>
                </a:solidFill>
                <a:latin typeface="Aileron"/>
                <a:ea typeface="Aileron"/>
                <a:cs typeface="Aileron"/>
                <a:sym typeface="Aileron"/>
              </a:rPr>
              <a:t>FROM VATTU_SU_DUNG</a:t>
            </a:r>
          </a:p>
          <a:p>
            <a:pPr algn="l">
              <a:lnSpc>
                <a:spcPts val="3870"/>
              </a:lnSpc>
            </a:pPr>
            <a:r>
              <a:rPr lang="en-US" sz="2764">
                <a:solidFill>
                  <a:srgbClr val="000000"/>
                </a:solidFill>
                <a:latin typeface="Aileron"/>
                <a:ea typeface="Aileron"/>
                <a:cs typeface="Aileron"/>
                <a:sym typeface="Aileron"/>
              </a:rPr>
              <a:t>WHERE TongTien &lt; 2000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7082" y="-273192"/>
            <a:ext cx="19178568" cy="10560192"/>
            <a:chOff x="0" y="0"/>
            <a:chExt cx="5051145" cy="2781285"/>
          </a:xfrm>
        </p:grpSpPr>
        <p:sp>
          <p:nvSpPr>
            <p:cNvPr name="Freeform 3" id="3"/>
            <p:cNvSpPr/>
            <p:nvPr/>
          </p:nvSpPr>
          <p:spPr>
            <a:xfrm flipH="false" flipV="false" rot="0">
              <a:off x="0" y="0"/>
              <a:ext cx="5051146" cy="2781285"/>
            </a:xfrm>
            <a:custGeom>
              <a:avLst/>
              <a:gdLst/>
              <a:ahLst/>
              <a:cxnLst/>
              <a:rect r="r" b="b" t="t" l="l"/>
              <a:pathLst>
                <a:path h="2781285" w="5051146">
                  <a:moveTo>
                    <a:pt x="0" y="0"/>
                  </a:moveTo>
                  <a:lnTo>
                    <a:pt x="5051146" y="0"/>
                  </a:lnTo>
                  <a:lnTo>
                    <a:pt x="5051146" y="2781285"/>
                  </a:lnTo>
                  <a:lnTo>
                    <a:pt x="0" y="2781285"/>
                  </a:lnTo>
                  <a:close/>
                </a:path>
              </a:pathLst>
            </a:custGeom>
            <a:solidFill>
              <a:srgbClr val="E1EDFC"/>
            </a:solidFill>
          </p:spPr>
        </p:sp>
        <p:sp>
          <p:nvSpPr>
            <p:cNvPr name="TextBox 4" id="4"/>
            <p:cNvSpPr txBox="true"/>
            <p:nvPr/>
          </p:nvSpPr>
          <p:spPr>
            <a:xfrm>
              <a:off x="0" y="-47625"/>
              <a:ext cx="5051145" cy="282891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456820" y="121698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96016" y="889760"/>
            <a:ext cx="15095968" cy="9397240"/>
          </a:xfrm>
          <a:custGeom>
            <a:avLst/>
            <a:gdLst/>
            <a:ahLst/>
            <a:cxnLst/>
            <a:rect r="r" b="b" t="t" l="l"/>
            <a:pathLst>
              <a:path h="9397240" w="15095968">
                <a:moveTo>
                  <a:pt x="0" y="0"/>
                </a:moveTo>
                <a:lnTo>
                  <a:pt x="15095968" y="0"/>
                </a:lnTo>
                <a:lnTo>
                  <a:pt x="15095968" y="9397240"/>
                </a:lnTo>
                <a:lnTo>
                  <a:pt x="0" y="9397240"/>
                </a:lnTo>
                <a:lnTo>
                  <a:pt x="0" y="0"/>
                </a:lnTo>
                <a:close/>
              </a:path>
            </a:pathLst>
          </a:custGeom>
          <a:blipFill>
            <a:blip r:embed="rId4"/>
            <a:stretch>
              <a:fillRect l="0" t="0" r="0" b="0"/>
            </a:stretch>
          </a:blipFill>
        </p:spPr>
      </p:sp>
      <p:sp>
        <p:nvSpPr>
          <p:cNvPr name="TextBox 7" id="7"/>
          <p:cNvSpPr txBox="true"/>
          <p:nvPr/>
        </p:nvSpPr>
        <p:spPr>
          <a:xfrm rot="0">
            <a:off x="-197760" y="139700"/>
            <a:ext cx="6654579" cy="889000"/>
          </a:xfrm>
          <a:prstGeom prst="rect">
            <a:avLst/>
          </a:prstGeom>
        </p:spPr>
        <p:txBody>
          <a:bodyPr anchor="t" rtlCol="false" tIns="0" lIns="0" bIns="0" rIns="0">
            <a:spAutoFit/>
          </a:bodyPr>
          <a:lstStyle/>
          <a:p>
            <a:pPr algn="l" marL="1079501" indent="-539750" lvl="1">
              <a:lnSpc>
                <a:spcPts val="6350"/>
              </a:lnSpc>
              <a:spcBef>
                <a:spcPct val="0"/>
              </a:spcBef>
              <a:buAutoNum type="arabicPeriod" startAt="1"/>
            </a:pPr>
            <a:r>
              <a:rPr lang="en-US" b="true" sz="5000">
                <a:solidFill>
                  <a:srgbClr val="0E2F5F"/>
                </a:solidFill>
                <a:latin typeface="Akzidenz-Grotesk Heavy"/>
                <a:ea typeface="Akzidenz-Grotesk Heavy"/>
                <a:cs typeface="Akzidenz-Grotesk Heavy"/>
                <a:sym typeface="Akzidenz-Grotesk Heavy"/>
              </a:rPr>
              <a:t>MÔ HÌNH ER</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04771" y="1028700"/>
            <a:ext cx="12221570" cy="1372459"/>
            <a:chOff x="0" y="0"/>
            <a:chExt cx="3218850" cy="361471"/>
          </a:xfrm>
        </p:grpSpPr>
        <p:sp>
          <p:nvSpPr>
            <p:cNvPr name="Freeform 3" id="3"/>
            <p:cNvSpPr/>
            <p:nvPr/>
          </p:nvSpPr>
          <p:spPr>
            <a:xfrm flipH="false" flipV="false" rot="0">
              <a:off x="0" y="0"/>
              <a:ext cx="3218850" cy="361471"/>
            </a:xfrm>
            <a:custGeom>
              <a:avLst/>
              <a:gdLst/>
              <a:ahLst/>
              <a:cxnLst/>
              <a:rect r="r" b="b" t="t" l="l"/>
              <a:pathLst>
                <a:path h="361471" w="3218850">
                  <a:moveTo>
                    <a:pt x="37374" y="0"/>
                  </a:moveTo>
                  <a:lnTo>
                    <a:pt x="3181475" y="0"/>
                  </a:lnTo>
                  <a:cubicBezTo>
                    <a:pt x="3202117" y="0"/>
                    <a:pt x="3218850" y="16733"/>
                    <a:pt x="3218850" y="37374"/>
                  </a:cubicBezTo>
                  <a:lnTo>
                    <a:pt x="3218850" y="324096"/>
                  </a:lnTo>
                  <a:cubicBezTo>
                    <a:pt x="3218850" y="334009"/>
                    <a:pt x="3214912" y="343515"/>
                    <a:pt x="3207903" y="350524"/>
                  </a:cubicBezTo>
                  <a:cubicBezTo>
                    <a:pt x="3200894" y="357533"/>
                    <a:pt x="3191388" y="361471"/>
                    <a:pt x="3181475" y="361471"/>
                  </a:cubicBezTo>
                  <a:lnTo>
                    <a:pt x="37374" y="361471"/>
                  </a:lnTo>
                  <a:cubicBezTo>
                    <a:pt x="16733" y="361471"/>
                    <a:pt x="0" y="344738"/>
                    <a:pt x="0" y="324096"/>
                  </a:cubicBezTo>
                  <a:lnTo>
                    <a:pt x="0" y="37374"/>
                  </a:lnTo>
                  <a:cubicBezTo>
                    <a:pt x="0" y="16733"/>
                    <a:pt x="16733" y="0"/>
                    <a:pt x="37374" y="0"/>
                  </a:cubicBezTo>
                  <a:close/>
                </a:path>
              </a:pathLst>
            </a:custGeom>
            <a:solidFill>
              <a:srgbClr val="E1EDFC"/>
            </a:solidFill>
            <a:ln cap="rnd">
              <a:noFill/>
              <a:prstDash val="solid"/>
              <a:round/>
            </a:ln>
          </p:spPr>
        </p:sp>
        <p:sp>
          <p:nvSpPr>
            <p:cNvPr name="TextBox 4" id="4"/>
            <p:cNvSpPr txBox="true"/>
            <p:nvPr/>
          </p:nvSpPr>
          <p:spPr>
            <a:xfrm>
              <a:off x="0" y="-57150"/>
              <a:ext cx="3218850" cy="418621"/>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Tính tổng tiền sử dụng vật tư cho từng bệnh nhân chỉ trong tháng 5 năm 2025, hiển thị kèm mã bệnh nhân.</a:t>
              </a:r>
            </a:p>
          </p:txBody>
        </p:sp>
      </p:grpSp>
      <p:sp>
        <p:nvSpPr>
          <p:cNvPr name="Freeform 5" id="5"/>
          <p:cNvSpPr/>
          <p:nvPr/>
        </p:nvSpPr>
        <p:spPr>
          <a:xfrm flipH="false" flipV="false" rot="0">
            <a:off x="9815556" y="3898805"/>
            <a:ext cx="6339422" cy="2862965"/>
          </a:xfrm>
          <a:custGeom>
            <a:avLst/>
            <a:gdLst/>
            <a:ahLst/>
            <a:cxnLst/>
            <a:rect r="r" b="b" t="t" l="l"/>
            <a:pathLst>
              <a:path h="2862965" w="6339422">
                <a:moveTo>
                  <a:pt x="0" y="0"/>
                </a:moveTo>
                <a:lnTo>
                  <a:pt x="6339422" y="0"/>
                </a:lnTo>
                <a:lnTo>
                  <a:pt x="6339422" y="2862965"/>
                </a:lnTo>
                <a:lnTo>
                  <a:pt x="0" y="2862965"/>
                </a:lnTo>
                <a:lnTo>
                  <a:pt x="0" y="0"/>
                </a:lnTo>
                <a:close/>
              </a:path>
            </a:pathLst>
          </a:custGeom>
          <a:blipFill>
            <a:blip r:embed="rId2"/>
            <a:stretch>
              <a:fillRect l="0" t="0" r="0" b="0"/>
            </a:stretch>
          </a:blipFill>
        </p:spPr>
      </p:sp>
      <p:sp>
        <p:nvSpPr>
          <p:cNvPr name="TextBox 6" id="6"/>
          <p:cNvSpPr txBox="true"/>
          <p:nvPr/>
        </p:nvSpPr>
        <p:spPr>
          <a:xfrm rot="0">
            <a:off x="595989" y="2636483"/>
            <a:ext cx="8730896" cy="533045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a:t>
            </a:r>
          </a:p>
          <a:p>
            <a:pPr algn="l">
              <a:lnSpc>
                <a:spcPts val="3870"/>
              </a:lnSpc>
            </a:pPr>
            <a:r>
              <a:rPr lang="en-US" sz="2764">
                <a:solidFill>
                  <a:srgbClr val="000000"/>
                </a:solidFill>
                <a:latin typeface="Aileron"/>
                <a:ea typeface="Aileron"/>
                <a:cs typeface="Aileron"/>
                <a:sym typeface="Aileron"/>
              </a:rPr>
              <a:t>    MaBenhNhan,</a:t>
            </a:r>
          </a:p>
          <a:p>
            <a:pPr algn="l">
              <a:lnSpc>
                <a:spcPts val="3870"/>
              </a:lnSpc>
            </a:pPr>
            <a:r>
              <a:rPr lang="en-US" sz="2764">
                <a:solidFill>
                  <a:srgbClr val="000000"/>
                </a:solidFill>
                <a:latin typeface="Aileron"/>
                <a:ea typeface="Aileron"/>
                <a:cs typeface="Aileron"/>
                <a:sym typeface="Aileron"/>
              </a:rPr>
              <a:t>    SUM(TongTien) AS TongTienThang5</a:t>
            </a:r>
          </a:p>
          <a:p>
            <a:pPr algn="l">
              <a:lnSpc>
                <a:spcPts val="3870"/>
              </a:lnSpc>
            </a:pPr>
            <a:r>
              <a:rPr lang="en-US" sz="2764">
                <a:solidFill>
                  <a:srgbClr val="000000"/>
                </a:solidFill>
                <a:latin typeface="Aileron"/>
                <a:ea typeface="Aileron"/>
                <a:cs typeface="Aileron"/>
                <a:sym typeface="Aileron"/>
              </a:rPr>
              <a:t>FROM </a:t>
            </a:r>
          </a:p>
          <a:p>
            <a:pPr algn="l">
              <a:lnSpc>
                <a:spcPts val="3870"/>
              </a:lnSpc>
            </a:pPr>
            <a:r>
              <a:rPr lang="en-US" sz="2764">
                <a:solidFill>
                  <a:srgbClr val="000000"/>
                </a:solidFill>
                <a:latin typeface="Aileron"/>
                <a:ea typeface="Aileron"/>
                <a:cs typeface="Aileron"/>
                <a:sym typeface="Aileron"/>
              </a:rPr>
              <a:t>    VATTU_SU_DUNG</a:t>
            </a:r>
          </a:p>
          <a:p>
            <a:pPr algn="l">
              <a:lnSpc>
                <a:spcPts val="3870"/>
              </a:lnSpc>
            </a:pPr>
            <a:r>
              <a:rPr lang="en-US" sz="2764">
                <a:solidFill>
                  <a:srgbClr val="000000"/>
                </a:solidFill>
                <a:latin typeface="Aileron"/>
                <a:ea typeface="Aileron"/>
                <a:cs typeface="Aileron"/>
                <a:sym typeface="Aileron"/>
              </a:rPr>
              <a:t>WHERE </a:t>
            </a:r>
          </a:p>
          <a:p>
            <a:pPr algn="l">
              <a:lnSpc>
                <a:spcPts val="3870"/>
              </a:lnSpc>
            </a:pPr>
            <a:r>
              <a:rPr lang="en-US" sz="2764">
                <a:solidFill>
                  <a:srgbClr val="000000"/>
                </a:solidFill>
                <a:latin typeface="Aileron"/>
                <a:ea typeface="Aileron"/>
                <a:cs typeface="Aileron"/>
                <a:sym typeface="Aileron"/>
              </a:rPr>
              <a:t>    MONTH(ThoiGianSuDung) = 5 AND YEAR(ThoiGianSuDung) = 2025</a:t>
            </a:r>
          </a:p>
          <a:p>
            <a:pPr algn="l">
              <a:lnSpc>
                <a:spcPts val="3870"/>
              </a:lnSpc>
            </a:pPr>
            <a:r>
              <a:rPr lang="en-US" sz="2764">
                <a:solidFill>
                  <a:srgbClr val="000000"/>
                </a:solidFill>
                <a:latin typeface="Aileron"/>
                <a:ea typeface="Aileron"/>
                <a:cs typeface="Aileron"/>
                <a:sym typeface="Aileron"/>
              </a:rPr>
              <a:t>GROUP BY </a:t>
            </a:r>
          </a:p>
          <a:p>
            <a:pPr algn="l">
              <a:lnSpc>
                <a:spcPts val="3870"/>
              </a:lnSpc>
            </a:pPr>
            <a:r>
              <a:rPr lang="en-US" sz="2764">
                <a:solidFill>
                  <a:srgbClr val="000000"/>
                </a:solidFill>
                <a:latin typeface="Aileron"/>
                <a:ea typeface="Aileron"/>
                <a:cs typeface="Aileron"/>
                <a:sym typeface="Aileron"/>
              </a:rPr>
              <a:t>    MaBenhNhan</a:t>
            </a:r>
          </a:p>
          <a:p>
            <a:pPr algn="l">
              <a:lnSpc>
                <a:spcPts val="3870"/>
              </a:lnSpc>
              <a:spcBef>
                <a:spcPct val="0"/>
              </a:spcBef>
            </a:pPr>
          </a:p>
        </p:txBody>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652" y="974116"/>
            <a:ext cx="8115300" cy="1905000"/>
            <a:chOff x="0" y="0"/>
            <a:chExt cx="2137363" cy="501728"/>
          </a:xfrm>
        </p:grpSpPr>
        <p:sp>
          <p:nvSpPr>
            <p:cNvPr name="Freeform 3" id="3"/>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5" id="5"/>
          <p:cNvSpPr/>
          <p:nvPr/>
        </p:nvSpPr>
        <p:spPr>
          <a:xfrm flipV="true">
            <a:off x="9001750" y="1028700"/>
            <a:ext cx="0" cy="858017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144000"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Tìm tất cả bác sĩ đã điều trị cho bệnh nhân có tổng chi phí vật tư sử dụng nhỏ hơn 1 triệu đồng.</a:t>
              </a:r>
            </a:p>
          </p:txBody>
        </p:sp>
      </p:grpSp>
      <p:sp>
        <p:nvSpPr>
          <p:cNvPr name="Freeform 9" id="9"/>
          <p:cNvSpPr/>
          <p:nvPr/>
        </p:nvSpPr>
        <p:spPr>
          <a:xfrm flipH="false" flipV="false" rot="0">
            <a:off x="402049" y="7594098"/>
            <a:ext cx="7879279" cy="2691679"/>
          </a:xfrm>
          <a:custGeom>
            <a:avLst/>
            <a:gdLst/>
            <a:ahLst/>
            <a:cxnLst/>
            <a:rect r="r" b="b" t="t" l="l"/>
            <a:pathLst>
              <a:path h="2691679" w="7879279">
                <a:moveTo>
                  <a:pt x="0" y="0"/>
                </a:moveTo>
                <a:lnTo>
                  <a:pt x="7879279" y="0"/>
                </a:lnTo>
                <a:lnTo>
                  <a:pt x="7879279" y="2691679"/>
                </a:lnTo>
                <a:lnTo>
                  <a:pt x="0" y="2691679"/>
                </a:lnTo>
                <a:lnTo>
                  <a:pt x="0" y="0"/>
                </a:lnTo>
                <a:close/>
              </a:path>
            </a:pathLst>
          </a:custGeom>
          <a:blipFill>
            <a:blip r:embed="rId2"/>
            <a:stretch>
              <a:fillRect l="0" t="0" r="0" b="0"/>
            </a:stretch>
          </a:blipFill>
        </p:spPr>
      </p:sp>
      <p:sp>
        <p:nvSpPr>
          <p:cNvPr name="Freeform 10" id="10"/>
          <p:cNvSpPr/>
          <p:nvPr/>
        </p:nvSpPr>
        <p:spPr>
          <a:xfrm flipH="false" flipV="false" rot="0">
            <a:off x="10116597" y="7594098"/>
            <a:ext cx="6170107" cy="2182447"/>
          </a:xfrm>
          <a:custGeom>
            <a:avLst/>
            <a:gdLst/>
            <a:ahLst/>
            <a:cxnLst/>
            <a:rect r="r" b="b" t="t" l="l"/>
            <a:pathLst>
              <a:path h="2182447" w="6170107">
                <a:moveTo>
                  <a:pt x="0" y="0"/>
                </a:moveTo>
                <a:lnTo>
                  <a:pt x="6170106" y="0"/>
                </a:lnTo>
                <a:lnTo>
                  <a:pt x="6170106" y="2182447"/>
                </a:lnTo>
                <a:lnTo>
                  <a:pt x="0" y="2182447"/>
                </a:lnTo>
                <a:lnTo>
                  <a:pt x="0" y="0"/>
                </a:lnTo>
                <a:close/>
              </a:path>
            </a:pathLst>
          </a:custGeom>
          <a:blipFill>
            <a:blip r:embed="rId3"/>
            <a:stretch>
              <a:fillRect l="0" t="-30846" r="0" b="-30846"/>
            </a:stretch>
          </a:blipFill>
        </p:spPr>
      </p:sp>
      <p:sp>
        <p:nvSpPr>
          <p:cNvPr name="TextBox 11" id="11"/>
          <p:cNvSpPr txBox="true"/>
          <p:nvPr/>
        </p:nvSpPr>
        <p:spPr>
          <a:xfrm rot="0">
            <a:off x="417866" y="3144918"/>
            <a:ext cx="8730896" cy="4656724"/>
          </a:xfrm>
          <a:prstGeom prst="rect">
            <a:avLst/>
          </a:prstGeom>
        </p:spPr>
        <p:txBody>
          <a:bodyPr anchor="t" rtlCol="false" tIns="0" lIns="0" bIns="0" rIns="0">
            <a:spAutoFit/>
          </a:bodyPr>
          <a:lstStyle/>
          <a:p>
            <a:pPr algn="l">
              <a:lnSpc>
                <a:spcPts val="3730"/>
              </a:lnSpc>
            </a:pPr>
            <a:r>
              <a:rPr lang="en-US" sz="2664">
                <a:solidFill>
                  <a:srgbClr val="000000"/>
                </a:solidFill>
                <a:latin typeface="Aileron"/>
                <a:ea typeface="Aileron"/>
                <a:cs typeface="Aileron"/>
                <a:sym typeface="Aileron"/>
              </a:rPr>
              <a:t>SELECT </a:t>
            </a:r>
          </a:p>
          <a:p>
            <a:pPr algn="l">
              <a:lnSpc>
                <a:spcPts val="3730"/>
              </a:lnSpc>
            </a:pPr>
            <a:r>
              <a:rPr lang="en-US" sz="2664">
                <a:solidFill>
                  <a:srgbClr val="000000"/>
                </a:solidFill>
                <a:latin typeface="Aileron"/>
                <a:ea typeface="Aileron"/>
                <a:cs typeface="Aileron"/>
                <a:sym typeface="Aileron"/>
              </a:rPr>
              <a:t>    BACSI.TenBacSi,</a:t>
            </a:r>
          </a:p>
          <a:p>
            <a:pPr algn="l">
              <a:lnSpc>
                <a:spcPts val="3730"/>
              </a:lnSpc>
            </a:pPr>
            <a:r>
              <a:rPr lang="en-US" sz="2664">
                <a:solidFill>
                  <a:srgbClr val="000000"/>
                </a:solidFill>
                <a:latin typeface="Aileron"/>
                <a:ea typeface="Aileron"/>
                <a:cs typeface="Aileron"/>
                <a:sym typeface="Aileron"/>
              </a:rPr>
              <a:t>    BENHNHAN.TenBenhNhan,</a:t>
            </a:r>
          </a:p>
          <a:p>
            <a:pPr algn="l">
              <a:lnSpc>
                <a:spcPts val="3730"/>
              </a:lnSpc>
            </a:pPr>
            <a:r>
              <a:rPr lang="en-US" sz="2664">
                <a:solidFill>
                  <a:srgbClr val="000000"/>
                </a:solidFill>
                <a:latin typeface="Aileron"/>
                <a:ea typeface="Aileron"/>
                <a:cs typeface="Aileron"/>
                <a:sym typeface="Aileron"/>
              </a:rPr>
              <a:t>    SUCHUATRI.KetQua</a:t>
            </a:r>
          </a:p>
          <a:p>
            <a:pPr algn="l">
              <a:lnSpc>
                <a:spcPts val="3730"/>
              </a:lnSpc>
            </a:pPr>
            <a:r>
              <a:rPr lang="en-US" sz="2664">
                <a:solidFill>
                  <a:srgbClr val="000000"/>
                </a:solidFill>
                <a:latin typeface="Aileron"/>
                <a:ea typeface="Aileron"/>
                <a:cs typeface="Aileron"/>
                <a:sym typeface="Aileron"/>
              </a:rPr>
              <a:t>FROM </a:t>
            </a:r>
          </a:p>
          <a:p>
            <a:pPr algn="l">
              <a:lnSpc>
                <a:spcPts val="3730"/>
              </a:lnSpc>
            </a:pPr>
            <a:r>
              <a:rPr lang="en-US" sz="2664">
                <a:solidFill>
                  <a:srgbClr val="000000"/>
                </a:solidFill>
                <a:latin typeface="Aileron"/>
                <a:ea typeface="Aileron"/>
                <a:cs typeface="Aileron"/>
                <a:sym typeface="Aileron"/>
              </a:rPr>
              <a:t>    SUCHUATRI</a:t>
            </a:r>
          </a:p>
          <a:p>
            <a:pPr algn="l">
              <a:lnSpc>
                <a:spcPts val="3730"/>
              </a:lnSpc>
            </a:pPr>
            <a:r>
              <a:rPr lang="en-US" sz="2664">
                <a:solidFill>
                  <a:srgbClr val="000000"/>
                </a:solidFill>
                <a:latin typeface="Aileron"/>
                <a:ea typeface="Aileron"/>
                <a:cs typeface="Aileron"/>
                <a:sym typeface="Aileron"/>
              </a:rPr>
              <a:t>JOIN BENHNHAN ON SUCHUATRI.MaBenhNhan = BENHNHAN.MaBenhNhan</a:t>
            </a:r>
          </a:p>
          <a:p>
            <a:pPr algn="l">
              <a:lnSpc>
                <a:spcPts val="3730"/>
              </a:lnSpc>
              <a:spcBef>
                <a:spcPct val="0"/>
              </a:spcBef>
            </a:pPr>
            <a:r>
              <a:rPr lang="en-US" sz="2664">
                <a:solidFill>
                  <a:srgbClr val="000000"/>
                </a:solidFill>
                <a:latin typeface="Aileron"/>
                <a:ea typeface="Aileron"/>
                <a:cs typeface="Aileron"/>
                <a:sym typeface="Aileron"/>
              </a:rPr>
              <a:t>JOIN BACSI</a:t>
            </a:r>
            <a:r>
              <a:rPr lang="en-US" sz="2664">
                <a:solidFill>
                  <a:srgbClr val="000000"/>
                </a:solidFill>
                <a:latin typeface="Aileron"/>
                <a:ea typeface="Aileron"/>
                <a:cs typeface="Aileron"/>
                <a:sym typeface="Aileron"/>
              </a:rPr>
              <a:t> ON SUCHUATRI.MaBacSi = BACSI.MaBacSi</a:t>
            </a:r>
          </a:p>
          <a:p>
            <a:pPr algn="l">
              <a:lnSpc>
                <a:spcPts val="3730"/>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14" id="14"/>
          <p:cNvSpPr txBox="true"/>
          <p:nvPr/>
        </p:nvSpPr>
        <p:spPr>
          <a:xfrm rot="0">
            <a:off x="9652075" y="2954418"/>
            <a:ext cx="8635925" cy="4656724"/>
          </a:xfrm>
          <a:prstGeom prst="rect">
            <a:avLst/>
          </a:prstGeom>
        </p:spPr>
        <p:txBody>
          <a:bodyPr anchor="t" rtlCol="false" tIns="0" lIns="0" bIns="0" rIns="0">
            <a:spAutoFit/>
          </a:bodyPr>
          <a:lstStyle/>
          <a:p>
            <a:pPr algn="l">
              <a:lnSpc>
                <a:spcPts val="3730"/>
              </a:lnSpc>
            </a:pPr>
            <a:r>
              <a:rPr lang="en-US" sz="2664">
                <a:solidFill>
                  <a:srgbClr val="000000"/>
                </a:solidFill>
                <a:latin typeface="Aileron"/>
                <a:ea typeface="Aileron"/>
                <a:cs typeface="Aileron"/>
                <a:sym typeface="Aileron"/>
              </a:rPr>
              <a:t>SELECT DISTINCT BACSI.TenBacSi</a:t>
            </a:r>
          </a:p>
          <a:p>
            <a:pPr algn="l">
              <a:lnSpc>
                <a:spcPts val="3730"/>
              </a:lnSpc>
            </a:pPr>
            <a:r>
              <a:rPr lang="en-US" sz="2664">
                <a:solidFill>
                  <a:srgbClr val="000000"/>
                </a:solidFill>
                <a:latin typeface="Aileron"/>
                <a:ea typeface="Aileron"/>
                <a:cs typeface="Aileron"/>
                <a:sym typeface="Aileron"/>
              </a:rPr>
              <a:t>FROM BACSI</a:t>
            </a:r>
          </a:p>
          <a:p>
            <a:pPr algn="l">
              <a:lnSpc>
                <a:spcPts val="3730"/>
              </a:lnSpc>
            </a:pPr>
            <a:r>
              <a:rPr lang="en-US" sz="2664">
                <a:solidFill>
                  <a:srgbClr val="000000"/>
                </a:solidFill>
                <a:latin typeface="Aileron"/>
                <a:ea typeface="Aileron"/>
                <a:cs typeface="Aileron"/>
                <a:sym typeface="Aileron"/>
              </a:rPr>
              <a:t>JOIN SUCHUATRI ON BACSI.MaBacSi = SUCHUATRI.MaBacSi</a:t>
            </a:r>
          </a:p>
          <a:p>
            <a:pPr algn="l">
              <a:lnSpc>
                <a:spcPts val="3730"/>
              </a:lnSpc>
            </a:pPr>
            <a:r>
              <a:rPr lang="en-US" sz="2664">
                <a:solidFill>
                  <a:srgbClr val="000000"/>
                </a:solidFill>
                <a:latin typeface="Aileron"/>
                <a:ea typeface="Aileron"/>
                <a:cs typeface="Aileron"/>
                <a:sym typeface="Aileron"/>
              </a:rPr>
              <a:t>WHERE SUCHUATRI.MaBenhNhan IN </a:t>
            </a:r>
          </a:p>
          <a:p>
            <a:pPr algn="l">
              <a:lnSpc>
                <a:spcPts val="3730"/>
              </a:lnSpc>
            </a:pPr>
            <a:r>
              <a:rPr lang="en-US" sz="2664">
                <a:solidFill>
                  <a:srgbClr val="000000"/>
                </a:solidFill>
                <a:latin typeface="Aileron"/>
                <a:ea typeface="Aileron"/>
                <a:cs typeface="Aileron"/>
                <a:sym typeface="Aileron"/>
              </a:rPr>
              <a:t>    (SELECT MaBenhNhan</a:t>
            </a:r>
          </a:p>
          <a:p>
            <a:pPr algn="l">
              <a:lnSpc>
                <a:spcPts val="3730"/>
              </a:lnSpc>
            </a:pPr>
            <a:r>
              <a:rPr lang="en-US" sz="2664">
                <a:solidFill>
                  <a:srgbClr val="000000"/>
                </a:solidFill>
                <a:latin typeface="Aileron"/>
                <a:ea typeface="Aileron"/>
                <a:cs typeface="Aileron"/>
                <a:sym typeface="Aileron"/>
              </a:rPr>
              <a:t>     FROM VATTU_SU_DUNG</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GROUP BY MaBenhNhan</a:t>
            </a:r>
          </a:p>
          <a:p>
            <a:pPr algn="l">
              <a:lnSpc>
                <a:spcPts val="3730"/>
              </a:lnSpc>
            </a:pPr>
            <a:r>
              <a:rPr lang="en-US" sz="2664">
                <a:solidFill>
                  <a:srgbClr val="000000"/>
                </a:solidFill>
                <a:latin typeface="Aileron"/>
                <a:ea typeface="Aileron"/>
                <a:cs typeface="Aileron"/>
                <a:sym typeface="Aileron"/>
              </a:rPr>
              <a:t>     HAVING SUM(TongTien) &lt; 1000000)</a:t>
            </a:r>
          </a:p>
          <a:p>
            <a:pPr algn="l">
              <a:lnSpc>
                <a:spcPts val="3730"/>
              </a:lnSpc>
              <a:spcBef>
                <a:spcPct val="0"/>
              </a:spcBef>
            </a:pPr>
          </a:p>
        </p:txBody>
      </p:sp>
      <p:sp>
        <p:nvSpPr>
          <p:cNvPr name="TextBox 15" id="15"/>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6" id="16"/>
          <p:cNvSpPr txBox="true"/>
          <p:nvPr/>
        </p:nvSpPr>
        <p:spPr>
          <a:xfrm rot="0">
            <a:off x="728812" y="1237570"/>
            <a:ext cx="7814980" cy="1773998"/>
          </a:xfrm>
          <a:prstGeom prst="rect">
            <a:avLst/>
          </a:prstGeom>
        </p:spPr>
        <p:txBody>
          <a:bodyPr anchor="t" rtlCol="false" tIns="0" lIns="0" bIns="0" rIns="0">
            <a:spAutoFit/>
          </a:bodyPr>
          <a:lstStyle/>
          <a:p>
            <a:pPr algn="ctr">
              <a:lnSpc>
                <a:spcPts val="3537"/>
              </a:lnSpc>
              <a:spcBef>
                <a:spcPct val="0"/>
              </a:spcBef>
            </a:pPr>
            <a:r>
              <a:rPr lang="en-US" b="true" sz="2526">
                <a:solidFill>
                  <a:srgbClr val="000000"/>
                </a:solidFill>
                <a:latin typeface="Aileron Bold"/>
                <a:ea typeface="Aileron Bold"/>
                <a:cs typeface="Aileron Bold"/>
                <a:sym typeface="Aileron Bold"/>
              </a:rPr>
              <a:t>Tìm</a:t>
            </a:r>
            <a:r>
              <a:rPr lang="en-US" b="true" sz="2526">
                <a:solidFill>
                  <a:srgbClr val="000000"/>
                </a:solidFill>
                <a:latin typeface="Aileron Bold"/>
                <a:ea typeface="Aileron Bold"/>
                <a:cs typeface="Aileron Bold"/>
                <a:sym typeface="Aileron Bold"/>
              </a:rPr>
              <a:t> tên bác sĩ, tên bệnh nhân, và kết quả điều trị của bệnh nhân, chỉ kết nối giữa bảng SUCHUATRI, BENHNHAN và BACSI.</a:t>
            </a:r>
          </a:p>
          <a:p>
            <a:pPr algn="ctr">
              <a:lnSpc>
                <a:spcPts val="3537"/>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6144" y="1052592"/>
            <a:ext cx="17764877" cy="1894325"/>
            <a:chOff x="0" y="0"/>
            <a:chExt cx="4678815" cy="498917"/>
          </a:xfrm>
        </p:grpSpPr>
        <p:sp>
          <p:nvSpPr>
            <p:cNvPr name="Freeform 3" id="3"/>
            <p:cNvSpPr/>
            <p:nvPr/>
          </p:nvSpPr>
          <p:spPr>
            <a:xfrm flipH="false" flipV="false" rot="0">
              <a:off x="0" y="0"/>
              <a:ext cx="4678815" cy="498917"/>
            </a:xfrm>
            <a:custGeom>
              <a:avLst/>
              <a:gdLst/>
              <a:ahLst/>
              <a:cxnLst/>
              <a:rect r="r" b="b" t="t" l="l"/>
              <a:pathLst>
                <a:path h="498917" w="4678815">
                  <a:moveTo>
                    <a:pt x="25712" y="0"/>
                  </a:moveTo>
                  <a:lnTo>
                    <a:pt x="4653103" y="0"/>
                  </a:lnTo>
                  <a:cubicBezTo>
                    <a:pt x="4659922" y="0"/>
                    <a:pt x="4666462" y="2709"/>
                    <a:pt x="4671284" y="7531"/>
                  </a:cubicBezTo>
                  <a:cubicBezTo>
                    <a:pt x="4676106" y="12353"/>
                    <a:pt x="4678815" y="18893"/>
                    <a:pt x="4678815" y="25712"/>
                  </a:cubicBezTo>
                  <a:lnTo>
                    <a:pt x="4678815" y="473205"/>
                  </a:lnTo>
                  <a:cubicBezTo>
                    <a:pt x="4678815" y="487405"/>
                    <a:pt x="4667303" y="498917"/>
                    <a:pt x="4653103" y="498917"/>
                  </a:cubicBezTo>
                  <a:lnTo>
                    <a:pt x="25712" y="498917"/>
                  </a:lnTo>
                  <a:cubicBezTo>
                    <a:pt x="18893" y="498917"/>
                    <a:pt x="12353" y="496208"/>
                    <a:pt x="7531" y="491386"/>
                  </a:cubicBezTo>
                  <a:cubicBezTo>
                    <a:pt x="2709" y="486564"/>
                    <a:pt x="0" y="480024"/>
                    <a:pt x="0" y="473205"/>
                  </a:cubicBezTo>
                  <a:lnTo>
                    <a:pt x="0" y="25712"/>
                  </a:lnTo>
                  <a:cubicBezTo>
                    <a:pt x="0" y="18893"/>
                    <a:pt x="2709" y="12353"/>
                    <a:pt x="7531" y="7531"/>
                  </a:cubicBezTo>
                  <a:cubicBezTo>
                    <a:pt x="12353" y="2709"/>
                    <a:pt x="18893" y="0"/>
                    <a:pt x="25712" y="0"/>
                  </a:cubicBezTo>
                  <a:close/>
                </a:path>
              </a:pathLst>
            </a:custGeom>
            <a:solidFill>
              <a:srgbClr val="E1EDFC"/>
            </a:solidFill>
            <a:ln cap="rnd">
              <a:noFill/>
              <a:prstDash val="solid"/>
              <a:round/>
            </a:ln>
          </p:spPr>
        </p:sp>
        <p:sp>
          <p:nvSpPr>
            <p:cNvPr name="TextBox 4" id="4"/>
            <p:cNvSpPr txBox="true"/>
            <p:nvPr/>
          </p:nvSpPr>
          <p:spPr>
            <a:xfrm>
              <a:off x="0" y="-57150"/>
              <a:ext cx="4678815" cy="55606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417866" y="3144918"/>
            <a:ext cx="17075357" cy="4189999"/>
          </a:xfrm>
          <a:prstGeom prst="rect">
            <a:avLst/>
          </a:prstGeom>
        </p:spPr>
        <p:txBody>
          <a:bodyPr anchor="t" rtlCol="false" tIns="0" lIns="0" bIns="0" rIns="0">
            <a:spAutoFit/>
          </a:bodyPr>
          <a:lstStyle/>
          <a:p>
            <a:pPr algn="l">
              <a:lnSpc>
                <a:spcPts val="3730"/>
              </a:lnSpc>
            </a:pPr>
            <a:r>
              <a:rPr lang="en-US" sz="2664">
                <a:solidFill>
                  <a:srgbClr val="000000"/>
                </a:solidFill>
                <a:latin typeface="Aileron"/>
                <a:ea typeface="Aileron"/>
                <a:cs typeface="Aileron"/>
                <a:sym typeface="Aileron"/>
              </a:rPr>
              <a:t>UPDATE SUCHUATRI</a:t>
            </a:r>
          </a:p>
          <a:p>
            <a:pPr algn="l">
              <a:lnSpc>
                <a:spcPts val="3730"/>
              </a:lnSpc>
            </a:pPr>
            <a:r>
              <a:rPr lang="en-US" sz="2664">
                <a:solidFill>
                  <a:srgbClr val="000000"/>
                </a:solidFill>
                <a:latin typeface="Aileron"/>
                <a:ea typeface="Aileron"/>
                <a:cs typeface="Aileron"/>
                <a:sym typeface="Aileron"/>
              </a:rPr>
              <a:t>SET KetQua = 'Đã hồi phục'</a:t>
            </a:r>
          </a:p>
          <a:p>
            <a:pPr algn="l">
              <a:lnSpc>
                <a:spcPts val="3730"/>
              </a:lnSpc>
            </a:pPr>
            <a:r>
              <a:rPr lang="en-US" sz="2664">
                <a:solidFill>
                  <a:srgbClr val="000000"/>
                </a:solidFill>
                <a:latin typeface="Aileron"/>
                <a:ea typeface="Aileron"/>
                <a:cs typeface="Aileron"/>
                <a:sym typeface="Aileron"/>
              </a:rPr>
              <a:t>WHERE MaBenhNhan IN </a:t>
            </a:r>
          </a:p>
          <a:p>
            <a:pPr algn="l">
              <a:lnSpc>
                <a:spcPts val="3730"/>
              </a:lnSpc>
            </a:pPr>
            <a:r>
              <a:rPr lang="en-US" sz="2664">
                <a:solidFill>
                  <a:srgbClr val="000000"/>
                </a:solidFill>
                <a:latin typeface="Aileron"/>
                <a:ea typeface="Aileron"/>
                <a:cs typeface="Aileron"/>
                <a:sym typeface="Aileron"/>
              </a:rPr>
              <a:t>    (SELECT BENHNHAN.MaBenhNhan </a:t>
            </a:r>
          </a:p>
          <a:p>
            <a:pPr algn="l">
              <a:lnSpc>
                <a:spcPts val="3730"/>
              </a:lnSpc>
            </a:pPr>
            <a:r>
              <a:rPr lang="en-US" sz="2664">
                <a:solidFill>
                  <a:srgbClr val="000000"/>
                </a:solidFill>
                <a:latin typeface="Aileron"/>
                <a:ea typeface="Aileron"/>
                <a:cs typeface="Aileron"/>
                <a:sym typeface="Aileron"/>
              </a:rPr>
              <a:t>     FROM BENHNHAN</a:t>
            </a:r>
          </a:p>
          <a:p>
            <a:pPr algn="l">
              <a:lnSpc>
                <a:spcPts val="3730"/>
              </a:lnSpc>
            </a:pPr>
            <a:r>
              <a:rPr lang="en-US" sz="2664">
                <a:solidFill>
                  <a:srgbClr val="000000"/>
                </a:solidFill>
                <a:latin typeface="Aileron"/>
                <a:ea typeface="Aileron"/>
                <a:cs typeface="Aileron"/>
                <a:sym typeface="Aileron"/>
              </a:rPr>
              <a:t>     JOIN GIUONG ON BENHNHAN.SoGiuong = GIUONG.SoGiuong</a:t>
            </a:r>
          </a:p>
          <a:p>
            <a:pPr algn="l">
              <a:lnSpc>
                <a:spcPts val="3730"/>
              </a:lnSpc>
            </a:pPr>
            <a:r>
              <a:rPr lang="en-US" sz="2664">
                <a:solidFill>
                  <a:srgbClr val="000000"/>
                </a:solidFill>
                <a:latin typeface="Aileron"/>
                <a:ea typeface="Aileron"/>
                <a:cs typeface="Aileron"/>
                <a:sym typeface="Aileron"/>
              </a:rPr>
              <a:t>     JOIN KHUCHUATRI ON GIUONG.SoKhuChuaTri = KHUCHUATRI.SoKhuChuaTri</a:t>
            </a:r>
          </a:p>
          <a:p>
            <a:pPr algn="l">
              <a:lnSpc>
                <a:spcPts val="3730"/>
              </a:lnSpc>
              <a:spcBef>
                <a:spcPct val="0"/>
              </a:spcBef>
            </a:pPr>
            <a:r>
              <a:rPr lang="en-US" sz="2664">
                <a:solidFill>
                  <a:srgbClr val="000000"/>
                </a:solidFill>
                <a:latin typeface="Aileron"/>
                <a:ea typeface="Aileron"/>
                <a:cs typeface="Aileron"/>
                <a:sym typeface="Aileron"/>
              </a:rPr>
              <a:t>     WHERE KH</a:t>
            </a:r>
            <a:r>
              <a:rPr lang="en-US" sz="2664">
                <a:solidFill>
                  <a:srgbClr val="000000"/>
                </a:solidFill>
                <a:latin typeface="Aileron"/>
                <a:ea typeface="Aileron"/>
                <a:cs typeface="Aileron"/>
                <a:sym typeface="Aileron"/>
              </a:rPr>
              <a:t>UCHUATRI.TenKhuChuaTri = 'Khu A')</a:t>
            </a:r>
          </a:p>
          <a:p>
            <a:pPr algn="l">
              <a:lnSpc>
                <a:spcPts val="3730"/>
              </a:lnSpc>
              <a:spcBef>
                <a:spcPct val="0"/>
              </a:spcBef>
            </a:pPr>
          </a:p>
        </p:txBody>
      </p:sp>
      <p:sp>
        <p:nvSpPr>
          <p:cNvPr name="Freeform 6" id="6"/>
          <p:cNvSpPr/>
          <p:nvPr/>
        </p:nvSpPr>
        <p:spPr>
          <a:xfrm flipH="false" flipV="false" rot="0">
            <a:off x="674575" y="7334917"/>
            <a:ext cx="10272111" cy="2347338"/>
          </a:xfrm>
          <a:custGeom>
            <a:avLst/>
            <a:gdLst/>
            <a:ahLst/>
            <a:cxnLst/>
            <a:rect r="r" b="b" t="t" l="l"/>
            <a:pathLst>
              <a:path h="2347338" w="10272111">
                <a:moveTo>
                  <a:pt x="0" y="0"/>
                </a:moveTo>
                <a:lnTo>
                  <a:pt x="10272111" y="0"/>
                </a:lnTo>
                <a:lnTo>
                  <a:pt x="10272111" y="2347338"/>
                </a:lnTo>
                <a:lnTo>
                  <a:pt x="0" y="2347338"/>
                </a:lnTo>
                <a:lnTo>
                  <a:pt x="0" y="0"/>
                </a:lnTo>
                <a:close/>
              </a:path>
            </a:pathLst>
          </a:custGeom>
          <a:blipFill>
            <a:blip r:embed="rId2"/>
            <a:stretch>
              <a:fillRect l="0" t="0" r="0" b="0"/>
            </a:stretch>
          </a:blipFill>
        </p:spPr>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9" id="9"/>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0" id="10"/>
          <p:cNvSpPr txBox="true"/>
          <p:nvPr/>
        </p:nvSpPr>
        <p:spPr>
          <a:xfrm rot="0">
            <a:off x="417866" y="1376526"/>
            <a:ext cx="16841434" cy="1179782"/>
          </a:xfrm>
          <a:prstGeom prst="rect">
            <a:avLst/>
          </a:prstGeom>
        </p:spPr>
        <p:txBody>
          <a:bodyPr anchor="t" rtlCol="false" tIns="0" lIns="0" bIns="0" rIns="0">
            <a:spAutoFit/>
          </a:bodyPr>
          <a:lstStyle/>
          <a:p>
            <a:pPr algn="ctr">
              <a:lnSpc>
                <a:spcPts val="4797"/>
              </a:lnSpc>
              <a:spcBef>
                <a:spcPct val="0"/>
              </a:spcBef>
            </a:pPr>
            <a:r>
              <a:rPr lang="en-US" b="true" sz="3426">
                <a:solidFill>
                  <a:srgbClr val="000000"/>
                </a:solidFill>
                <a:latin typeface="Aileron Bold"/>
                <a:ea typeface="Aileron Bold"/>
                <a:cs typeface="Aileron Bold"/>
                <a:sym typeface="Aileron Bold"/>
              </a:rPr>
              <a:t>Cập</a:t>
            </a:r>
            <a:r>
              <a:rPr lang="en-US" b="true" sz="3426">
                <a:solidFill>
                  <a:srgbClr val="000000"/>
                </a:solidFill>
                <a:latin typeface="Aileron Bold"/>
                <a:ea typeface="Aileron Bold"/>
                <a:cs typeface="Aileron Bold"/>
                <a:sym typeface="Aileron Bold"/>
              </a:rPr>
              <a:t> nhật kết quả điều trị của tất cả bệnh nhân đã được điều trị trong khu vực "Khu A", thay đổi kết quả thành "Đã hồi phục".</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Tìm tên nhân viên có tổng số giờ làm ở tất cả các khu chữa trị cao hơn số giờ làm của nhân viên có mã số 102.</a:t>
              </a:r>
            </a:p>
          </p:txBody>
        </p:sp>
      </p:grpSp>
      <p:sp>
        <p:nvSpPr>
          <p:cNvPr name="TextBox 5" id="5"/>
          <p:cNvSpPr txBox="true"/>
          <p:nvPr/>
        </p:nvSpPr>
        <p:spPr>
          <a:xfrm rot="0">
            <a:off x="413104" y="2891512"/>
            <a:ext cx="8730896" cy="581623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TenNhanVien</a:t>
            </a:r>
          </a:p>
          <a:p>
            <a:pPr algn="l">
              <a:lnSpc>
                <a:spcPts val="3870"/>
              </a:lnSpc>
            </a:pPr>
            <a:r>
              <a:rPr lang="en-US" sz="2764">
                <a:solidFill>
                  <a:srgbClr val="000000"/>
                </a:solidFill>
                <a:latin typeface="Aileron"/>
                <a:ea typeface="Aileron"/>
                <a:cs typeface="Aileron"/>
                <a:sym typeface="Aileron"/>
              </a:rPr>
              <a:t>FROM NHANVIEN</a:t>
            </a:r>
          </a:p>
          <a:p>
            <a:pPr algn="l">
              <a:lnSpc>
                <a:spcPts val="3870"/>
              </a:lnSpc>
            </a:pPr>
            <a:r>
              <a:rPr lang="en-US" sz="2764">
                <a:solidFill>
                  <a:srgbClr val="000000"/>
                </a:solidFill>
                <a:latin typeface="Aileron"/>
                <a:ea typeface="Aileron"/>
                <a:cs typeface="Aileron"/>
                <a:sym typeface="Aileron"/>
              </a:rPr>
              <a:t>WHERE MaNV IN (</a:t>
            </a:r>
          </a:p>
          <a:p>
            <a:pPr algn="l">
              <a:lnSpc>
                <a:spcPts val="3870"/>
              </a:lnSpc>
            </a:pPr>
            <a:r>
              <a:rPr lang="en-US" sz="2764">
                <a:solidFill>
                  <a:srgbClr val="000000"/>
                </a:solidFill>
                <a:latin typeface="Aileron"/>
                <a:ea typeface="Aileron"/>
                <a:cs typeface="Aileron"/>
                <a:sym typeface="Aileron"/>
              </a:rPr>
              <a:t>   SELECT MaNV</a:t>
            </a:r>
          </a:p>
          <a:p>
            <a:pPr algn="l">
              <a:lnSpc>
                <a:spcPts val="3870"/>
              </a:lnSpc>
            </a:pPr>
            <a:r>
              <a:rPr lang="en-US" sz="2764">
                <a:solidFill>
                  <a:srgbClr val="000000"/>
                </a:solidFill>
                <a:latin typeface="Aileron"/>
                <a:ea typeface="Aileron"/>
                <a:cs typeface="Aileron"/>
                <a:sym typeface="Aileron"/>
              </a:rPr>
              <a:t>   FROM NHANVIEN_KHUCHUATRI</a:t>
            </a:r>
          </a:p>
          <a:p>
            <a:pPr algn="l">
              <a:lnSpc>
                <a:spcPts val="3870"/>
              </a:lnSpc>
            </a:pPr>
            <a:r>
              <a:rPr lang="en-US" sz="2764">
                <a:solidFill>
                  <a:srgbClr val="000000"/>
                </a:solidFill>
                <a:latin typeface="Aileron"/>
                <a:ea typeface="Aileron"/>
                <a:cs typeface="Aileron"/>
                <a:sym typeface="Aileron"/>
              </a:rPr>
              <a:t>   GROUP BY MaNV</a:t>
            </a:r>
          </a:p>
          <a:p>
            <a:pPr algn="l">
              <a:lnSpc>
                <a:spcPts val="3870"/>
              </a:lnSpc>
            </a:pPr>
            <a:r>
              <a:rPr lang="en-US" sz="2764">
                <a:solidFill>
                  <a:srgbClr val="000000"/>
                </a:solidFill>
                <a:latin typeface="Aileron"/>
                <a:ea typeface="Aileron"/>
                <a:cs typeface="Aileron"/>
                <a:sym typeface="Aileron"/>
              </a:rPr>
              <a:t>   HAVING SUM(SoGioLamViec) &gt; (</a:t>
            </a:r>
          </a:p>
          <a:p>
            <a:pPr algn="l">
              <a:lnSpc>
                <a:spcPts val="3870"/>
              </a:lnSpc>
            </a:pPr>
            <a:r>
              <a:rPr lang="en-US" sz="2764">
                <a:solidFill>
                  <a:srgbClr val="000000"/>
                </a:solidFill>
                <a:latin typeface="Aileron"/>
                <a:ea typeface="Aileron"/>
                <a:cs typeface="Aileron"/>
                <a:sym typeface="Aileron"/>
              </a:rPr>
              <a:t>       SELECT SUM(SoGioLamViec)</a:t>
            </a:r>
          </a:p>
          <a:p>
            <a:pPr algn="l">
              <a:lnSpc>
                <a:spcPts val="3870"/>
              </a:lnSpc>
            </a:pPr>
            <a:r>
              <a:rPr lang="en-US" sz="2764">
                <a:solidFill>
                  <a:srgbClr val="000000"/>
                </a:solidFill>
                <a:latin typeface="Aileron"/>
                <a:ea typeface="Aileron"/>
                <a:cs typeface="Aileron"/>
                <a:sym typeface="Aileron"/>
              </a:rPr>
              <a:t>       FROM NHANVIEN_KHUCHUATRI</a:t>
            </a:r>
          </a:p>
          <a:p>
            <a:pPr algn="l">
              <a:lnSpc>
                <a:spcPts val="3870"/>
              </a:lnSpc>
            </a:pPr>
            <a:r>
              <a:rPr lang="en-US" sz="2764">
                <a:solidFill>
                  <a:srgbClr val="000000"/>
                </a:solidFill>
                <a:latin typeface="Aileron"/>
                <a:ea typeface="Aileron"/>
                <a:cs typeface="Aileron"/>
                <a:sym typeface="Aileron"/>
              </a:rPr>
              <a:t>       WHERE MaNV = 102))</a:t>
            </a:r>
          </a:p>
          <a:p>
            <a:pPr algn="l">
              <a:lnSpc>
                <a:spcPts val="3870"/>
              </a:lnSpc>
              <a:spcBef>
                <a:spcPct val="0"/>
              </a:spcBef>
            </a:pP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những bệnh nhân được chữa trị vào ngày 2025-05-03, kèm theo tên bác sĩ đã điều trị.</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413104" y="8015316"/>
            <a:ext cx="3309890" cy="2485969"/>
          </a:xfrm>
          <a:custGeom>
            <a:avLst/>
            <a:gdLst/>
            <a:ahLst/>
            <a:cxnLst/>
            <a:rect r="r" b="b" t="t" l="l"/>
            <a:pathLst>
              <a:path h="2485969" w="3309890">
                <a:moveTo>
                  <a:pt x="0" y="0"/>
                </a:moveTo>
                <a:lnTo>
                  <a:pt x="3309890" y="0"/>
                </a:lnTo>
                <a:lnTo>
                  <a:pt x="3309890" y="2485968"/>
                </a:lnTo>
                <a:lnTo>
                  <a:pt x="0" y="2485968"/>
                </a:lnTo>
                <a:lnTo>
                  <a:pt x="0" y="0"/>
                </a:lnTo>
                <a:close/>
              </a:path>
            </a:pathLst>
          </a:custGeom>
          <a:blipFill>
            <a:blip r:embed="rId2"/>
            <a:stretch>
              <a:fillRect l="0" t="0" r="0" b="0"/>
            </a:stretch>
          </a:blipFill>
        </p:spPr>
      </p:sp>
      <p:sp>
        <p:nvSpPr>
          <p:cNvPr name="Freeform 11" id="11"/>
          <p:cNvSpPr/>
          <p:nvPr/>
        </p:nvSpPr>
        <p:spPr>
          <a:xfrm flipH="false" flipV="false" rot="0">
            <a:off x="9656632" y="8015316"/>
            <a:ext cx="7017965" cy="1136513"/>
          </a:xfrm>
          <a:custGeom>
            <a:avLst/>
            <a:gdLst/>
            <a:ahLst/>
            <a:cxnLst/>
            <a:rect r="r" b="b" t="t" l="l"/>
            <a:pathLst>
              <a:path h="1136513" w="7017965">
                <a:moveTo>
                  <a:pt x="0" y="0"/>
                </a:moveTo>
                <a:lnTo>
                  <a:pt x="7017965" y="0"/>
                </a:lnTo>
                <a:lnTo>
                  <a:pt x="7017965" y="1136512"/>
                </a:lnTo>
                <a:lnTo>
                  <a:pt x="0" y="1136512"/>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
        <p:nvSpPr>
          <p:cNvPr name="TextBox 14" id="14"/>
          <p:cNvSpPr txBox="true"/>
          <p:nvPr/>
        </p:nvSpPr>
        <p:spPr>
          <a:xfrm rot="0">
            <a:off x="9334214" y="2891512"/>
            <a:ext cx="8635925" cy="533045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BN.TenBenhNhan, BS.TenBacSi,SCT.NgayChuaTri</a:t>
            </a:r>
          </a:p>
          <a:p>
            <a:pPr algn="l">
              <a:lnSpc>
                <a:spcPts val="3870"/>
              </a:lnSpc>
            </a:pPr>
            <a:r>
              <a:rPr lang="en-US" sz="2764">
                <a:solidFill>
                  <a:srgbClr val="000000"/>
                </a:solidFill>
                <a:latin typeface="Aileron"/>
                <a:ea typeface="Aileron"/>
                <a:cs typeface="Aileron"/>
                <a:sym typeface="Aileron"/>
              </a:rPr>
              <a:t>FROM  SUCHUATRI SCT</a:t>
            </a:r>
          </a:p>
          <a:p>
            <a:pPr algn="l">
              <a:lnSpc>
                <a:spcPts val="3870"/>
              </a:lnSpc>
            </a:pPr>
            <a:r>
              <a:rPr lang="en-US" sz="2764">
                <a:solidFill>
                  <a:srgbClr val="000000"/>
                </a:solidFill>
                <a:latin typeface="Aileron"/>
                <a:ea typeface="Aileron"/>
                <a:cs typeface="Aileron"/>
                <a:sym typeface="Aileron"/>
              </a:rPr>
              <a:t>JOIN </a:t>
            </a:r>
          </a:p>
          <a:p>
            <a:pPr algn="l">
              <a:lnSpc>
                <a:spcPts val="3870"/>
              </a:lnSpc>
            </a:pPr>
            <a:r>
              <a:rPr lang="en-US" sz="2764">
                <a:solidFill>
                  <a:srgbClr val="000000"/>
                </a:solidFill>
                <a:latin typeface="Aileron"/>
                <a:ea typeface="Aileron"/>
                <a:cs typeface="Aileron"/>
                <a:sym typeface="Aileron"/>
              </a:rPr>
              <a:t>BENHNHAN BN ON SCT.MaBenhNhan = BN.MaBenhNhan</a:t>
            </a:r>
          </a:p>
          <a:p>
            <a:pPr algn="l">
              <a:lnSpc>
                <a:spcPts val="3870"/>
              </a:lnSpc>
            </a:pPr>
            <a:r>
              <a:rPr lang="en-US" sz="2764">
                <a:solidFill>
                  <a:srgbClr val="000000"/>
                </a:solidFill>
                <a:latin typeface="Aileron"/>
                <a:ea typeface="Aileron"/>
                <a:cs typeface="Aileron"/>
                <a:sym typeface="Aileron"/>
              </a:rPr>
              <a:t>JOIN </a:t>
            </a:r>
          </a:p>
          <a:p>
            <a:pPr algn="l">
              <a:lnSpc>
                <a:spcPts val="3870"/>
              </a:lnSpc>
            </a:pPr>
            <a:r>
              <a:rPr lang="en-US" sz="2764">
                <a:solidFill>
                  <a:srgbClr val="000000"/>
                </a:solidFill>
                <a:latin typeface="Aileron"/>
                <a:ea typeface="Aileron"/>
                <a:cs typeface="Aileron"/>
                <a:sym typeface="Aileron"/>
              </a:rPr>
              <a:t>BACSI BS ON SCT.MaBacSi = BS.MaBacSi</a:t>
            </a:r>
          </a:p>
          <a:p>
            <a:pPr algn="l">
              <a:lnSpc>
                <a:spcPts val="3870"/>
              </a:lnSpc>
            </a:pPr>
            <a:r>
              <a:rPr lang="en-US" sz="2764">
                <a:solidFill>
                  <a:srgbClr val="000000"/>
                </a:solidFill>
                <a:latin typeface="Aileron"/>
                <a:ea typeface="Aileron"/>
                <a:cs typeface="Aileron"/>
                <a:sym typeface="Aileron"/>
              </a:rPr>
              <a:t>WHERE SCT.NgayChuaTri = '2025-05-03'</a:t>
            </a:r>
          </a:p>
          <a:p>
            <a:pPr algn="l">
              <a:lnSpc>
                <a:spcPts val="3870"/>
              </a:lnSpc>
            </a:pPr>
          </a:p>
          <a:p>
            <a:pPr algn="l">
              <a:lnSpc>
                <a:spcPts val="3870"/>
              </a:lnSpc>
              <a:spcBef>
                <a:spcPct val="0"/>
              </a:spcBef>
            </a:pP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52067" y="1028700"/>
            <a:ext cx="12221570" cy="1372459"/>
            <a:chOff x="0" y="0"/>
            <a:chExt cx="3218850" cy="361471"/>
          </a:xfrm>
        </p:grpSpPr>
        <p:sp>
          <p:nvSpPr>
            <p:cNvPr name="Freeform 3" id="3"/>
            <p:cNvSpPr/>
            <p:nvPr/>
          </p:nvSpPr>
          <p:spPr>
            <a:xfrm flipH="false" flipV="false" rot="0">
              <a:off x="0" y="0"/>
              <a:ext cx="3218850" cy="361471"/>
            </a:xfrm>
            <a:custGeom>
              <a:avLst/>
              <a:gdLst/>
              <a:ahLst/>
              <a:cxnLst/>
              <a:rect r="r" b="b" t="t" l="l"/>
              <a:pathLst>
                <a:path h="361471" w="3218850">
                  <a:moveTo>
                    <a:pt x="37374" y="0"/>
                  </a:moveTo>
                  <a:lnTo>
                    <a:pt x="3181475" y="0"/>
                  </a:lnTo>
                  <a:cubicBezTo>
                    <a:pt x="3202117" y="0"/>
                    <a:pt x="3218850" y="16733"/>
                    <a:pt x="3218850" y="37374"/>
                  </a:cubicBezTo>
                  <a:lnTo>
                    <a:pt x="3218850" y="324096"/>
                  </a:lnTo>
                  <a:cubicBezTo>
                    <a:pt x="3218850" y="334009"/>
                    <a:pt x="3214912" y="343515"/>
                    <a:pt x="3207903" y="350524"/>
                  </a:cubicBezTo>
                  <a:cubicBezTo>
                    <a:pt x="3200894" y="357533"/>
                    <a:pt x="3191388" y="361471"/>
                    <a:pt x="3181475" y="361471"/>
                  </a:cubicBezTo>
                  <a:lnTo>
                    <a:pt x="37374" y="361471"/>
                  </a:lnTo>
                  <a:cubicBezTo>
                    <a:pt x="16733" y="361471"/>
                    <a:pt x="0" y="344738"/>
                    <a:pt x="0" y="324096"/>
                  </a:cubicBezTo>
                  <a:lnTo>
                    <a:pt x="0" y="37374"/>
                  </a:lnTo>
                  <a:cubicBezTo>
                    <a:pt x="0" y="16733"/>
                    <a:pt x="16733" y="0"/>
                    <a:pt x="37374" y="0"/>
                  </a:cubicBezTo>
                  <a:close/>
                </a:path>
              </a:pathLst>
            </a:custGeom>
            <a:solidFill>
              <a:srgbClr val="E1EDFC"/>
            </a:solidFill>
            <a:ln cap="rnd">
              <a:noFill/>
              <a:prstDash val="solid"/>
              <a:round/>
            </a:ln>
          </p:spPr>
        </p:sp>
        <p:sp>
          <p:nvSpPr>
            <p:cNvPr name="TextBox 4" id="4"/>
            <p:cNvSpPr txBox="true"/>
            <p:nvPr/>
          </p:nvSpPr>
          <p:spPr>
            <a:xfrm>
              <a:off x="0" y="-57150"/>
              <a:ext cx="3218850" cy="418621"/>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bác sĩ sinh thuộc khu chữa trị có số khu là số chẵn</a:t>
              </a:r>
            </a:p>
          </p:txBody>
        </p:sp>
      </p:grpSp>
      <p:sp>
        <p:nvSpPr>
          <p:cNvPr name="Freeform 5" id="5"/>
          <p:cNvSpPr/>
          <p:nvPr/>
        </p:nvSpPr>
        <p:spPr>
          <a:xfrm flipH="false" flipV="false" rot="0">
            <a:off x="612326" y="6764646"/>
            <a:ext cx="4731782" cy="2322875"/>
          </a:xfrm>
          <a:custGeom>
            <a:avLst/>
            <a:gdLst/>
            <a:ahLst/>
            <a:cxnLst/>
            <a:rect r="r" b="b" t="t" l="l"/>
            <a:pathLst>
              <a:path h="2322875" w="4731782">
                <a:moveTo>
                  <a:pt x="0" y="0"/>
                </a:moveTo>
                <a:lnTo>
                  <a:pt x="4731782" y="0"/>
                </a:lnTo>
                <a:lnTo>
                  <a:pt x="4731782" y="2322875"/>
                </a:lnTo>
                <a:lnTo>
                  <a:pt x="0" y="2322875"/>
                </a:lnTo>
                <a:lnTo>
                  <a:pt x="0" y="0"/>
                </a:lnTo>
                <a:close/>
              </a:path>
            </a:pathLst>
          </a:custGeom>
          <a:blipFill>
            <a:blip r:embed="rId2"/>
            <a:stretch>
              <a:fillRect l="0" t="0" r="0" b="0"/>
            </a:stretch>
          </a:blipFill>
        </p:spPr>
      </p:sp>
      <p:sp>
        <p:nvSpPr>
          <p:cNvPr name="TextBox 6" id="6"/>
          <p:cNvSpPr txBox="true"/>
          <p:nvPr/>
        </p:nvSpPr>
        <p:spPr>
          <a:xfrm rot="0">
            <a:off x="413104" y="2891512"/>
            <a:ext cx="8730896" cy="387313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 SELECT BS.TenBacSi</a:t>
            </a:r>
          </a:p>
          <a:p>
            <a:pPr algn="l">
              <a:lnSpc>
                <a:spcPts val="3870"/>
              </a:lnSpc>
            </a:pPr>
            <a:r>
              <a:rPr lang="en-US" sz="2764">
                <a:solidFill>
                  <a:srgbClr val="000000"/>
                </a:solidFill>
                <a:latin typeface="Aileron"/>
                <a:ea typeface="Aileron"/>
                <a:cs typeface="Aileron"/>
                <a:sym typeface="Aileron"/>
              </a:rPr>
              <a:t> FROM BACSI BS</a:t>
            </a:r>
          </a:p>
          <a:p>
            <a:pPr algn="l">
              <a:lnSpc>
                <a:spcPts val="3870"/>
              </a:lnSpc>
            </a:pPr>
            <a:r>
              <a:rPr lang="en-US" sz="2764">
                <a:solidFill>
                  <a:srgbClr val="000000"/>
                </a:solidFill>
                <a:latin typeface="Aileron"/>
                <a:ea typeface="Aileron"/>
                <a:cs typeface="Aileron"/>
                <a:sym typeface="Aileron"/>
              </a:rPr>
              <a:t> JOIN KHUCHUATRI_BACSI KCTBS ON BS.MaBacSi = KCTBS.MaBacSi</a:t>
            </a:r>
          </a:p>
          <a:p>
            <a:pPr algn="l">
              <a:lnSpc>
                <a:spcPts val="3870"/>
              </a:lnSpc>
            </a:pPr>
            <a:r>
              <a:rPr lang="en-US" sz="2764">
                <a:solidFill>
                  <a:srgbClr val="000000"/>
                </a:solidFill>
                <a:latin typeface="Aileron"/>
                <a:ea typeface="Aileron"/>
                <a:cs typeface="Aileron"/>
                <a:sym typeface="Aileron"/>
              </a:rPr>
              <a:t> JOIN KHUCHUATRI KCT ON KCTBS.SoKhuChuaTri = KCT.SoKhuChuaTri</a:t>
            </a:r>
          </a:p>
          <a:p>
            <a:pPr algn="l">
              <a:lnSpc>
                <a:spcPts val="3870"/>
              </a:lnSpc>
            </a:pPr>
            <a:r>
              <a:rPr lang="en-US" sz="2764">
                <a:solidFill>
                  <a:srgbClr val="000000"/>
                </a:solidFill>
                <a:latin typeface="Aileron"/>
                <a:ea typeface="Aileron"/>
                <a:cs typeface="Aileron"/>
                <a:sym typeface="Aileron"/>
              </a:rPr>
              <a:t> WHERE KCT.SoKhuChuaTri % 2 = 0 </a:t>
            </a:r>
          </a:p>
          <a:p>
            <a:pPr algn="l">
              <a:lnSpc>
                <a:spcPts val="3870"/>
              </a:lnSpc>
              <a:spcBef>
                <a:spcPct val="0"/>
              </a:spcBef>
            </a:pPr>
          </a:p>
        </p:txBody>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372459"/>
            <a:chOff x="0" y="0"/>
            <a:chExt cx="2137363" cy="361471"/>
          </a:xfrm>
        </p:grpSpPr>
        <p:sp>
          <p:nvSpPr>
            <p:cNvPr name="Freeform 3" id="3"/>
            <p:cNvSpPr/>
            <p:nvPr/>
          </p:nvSpPr>
          <p:spPr>
            <a:xfrm flipH="false" flipV="false" rot="0">
              <a:off x="0" y="0"/>
              <a:ext cx="2137363" cy="361471"/>
            </a:xfrm>
            <a:custGeom>
              <a:avLst/>
              <a:gdLst/>
              <a:ahLst/>
              <a:cxnLst/>
              <a:rect r="r" b="b" t="t" l="l"/>
              <a:pathLst>
                <a:path h="361471" w="2137363">
                  <a:moveTo>
                    <a:pt x="56285" y="0"/>
                  </a:moveTo>
                  <a:lnTo>
                    <a:pt x="2081077" y="0"/>
                  </a:lnTo>
                  <a:cubicBezTo>
                    <a:pt x="2096005" y="0"/>
                    <a:pt x="2110322" y="5930"/>
                    <a:pt x="2120877" y="16486"/>
                  </a:cubicBezTo>
                  <a:cubicBezTo>
                    <a:pt x="2131433" y="27041"/>
                    <a:pt x="2137363" y="41358"/>
                    <a:pt x="2137363" y="56285"/>
                  </a:cubicBezTo>
                  <a:lnTo>
                    <a:pt x="2137363" y="305185"/>
                  </a:lnTo>
                  <a:cubicBezTo>
                    <a:pt x="2137363" y="320113"/>
                    <a:pt x="2131433" y="334429"/>
                    <a:pt x="2120877" y="344985"/>
                  </a:cubicBezTo>
                  <a:cubicBezTo>
                    <a:pt x="2110322" y="355541"/>
                    <a:pt x="2096005" y="361471"/>
                    <a:pt x="2081077" y="361471"/>
                  </a:cubicBezTo>
                  <a:lnTo>
                    <a:pt x="56285" y="361471"/>
                  </a:lnTo>
                  <a:cubicBezTo>
                    <a:pt x="41358" y="361471"/>
                    <a:pt x="27041" y="355541"/>
                    <a:pt x="16486" y="344985"/>
                  </a:cubicBezTo>
                  <a:cubicBezTo>
                    <a:pt x="5930" y="334429"/>
                    <a:pt x="0" y="320113"/>
                    <a:pt x="0" y="305185"/>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18621"/>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bệnh nhân đã sử dụng vật tư có đơn giá cao nhất.</a:t>
              </a:r>
            </a:p>
          </p:txBody>
        </p:sp>
      </p:grpSp>
      <p:sp>
        <p:nvSpPr>
          <p:cNvPr name="TextBox 5" id="5"/>
          <p:cNvSpPr txBox="true"/>
          <p:nvPr/>
        </p:nvSpPr>
        <p:spPr>
          <a:xfrm rot="0">
            <a:off x="413104" y="2891512"/>
            <a:ext cx="8730896" cy="435890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DISTINCT BN.TenBenhNhan</a:t>
            </a:r>
          </a:p>
          <a:p>
            <a:pPr algn="l">
              <a:lnSpc>
                <a:spcPts val="3870"/>
              </a:lnSpc>
            </a:pPr>
            <a:r>
              <a:rPr lang="en-US" sz="2764">
                <a:solidFill>
                  <a:srgbClr val="000000"/>
                </a:solidFill>
                <a:latin typeface="Aileron"/>
                <a:ea typeface="Aileron"/>
                <a:cs typeface="Aileron"/>
                <a:sym typeface="Aileron"/>
              </a:rPr>
              <a:t>FROM BENHNHAN BN</a:t>
            </a:r>
          </a:p>
          <a:p>
            <a:pPr algn="l">
              <a:lnSpc>
                <a:spcPts val="3870"/>
              </a:lnSpc>
            </a:pPr>
            <a:r>
              <a:rPr lang="en-US" sz="2764">
                <a:solidFill>
                  <a:srgbClr val="000000"/>
                </a:solidFill>
                <a:latin typeface="Aileron"/>
                <a:ea typeface="Aileron"/>
                <a:cs typeface="Aileron"/>
                <a:sym typeface="Aileron"/>
              </a:rPr>
              <a:t>JOIN VATTU_SU_DUNG VSD ON BN.MaBenhNhan = VSD.MaBenhNhan</a:t>
            </a:r>
          </a:p>
          <a:p>
            <a:pPr algn="l">
              <a:lnSpc>
                <a:spcPts val="3870"/>
              </a:lnSpc>
              <a:spcBef>
                <a:spcPct val="0"/>
              </a:spcBef>
            </a:pPr>
            <a:r>
              <a:rPr lang="en-US" sz="2764">
                <a:solidFill>
                  <a:srgbClr val="000000"/>
                </a:solidFill>
                <a:latin typeface="Aileron"/>
                <a:ea typeface="Aileron"/>
                <a:cs typeface="Aileron"/>
                <a:sym typeface="Aileron"/>
              </a:rPr>
              <a:t>JOIN VATTU VT ON VSD.MaVatT</a:t>
            </a:r>
            <a:r>
              <a:rPr lang="en-US" sz="2764">
                <a:solidFill>
                  <a:srgbClr val="000000"/>
                </a:solidFill>
                <a:latin typeface="Aileron"/>
                <a:ea typeface="Aileron"/>
                <a:cs typeface="Aileron"/>
                <a:sym typeface="Aileron"/>
              </a:rPr>
              <a:t>u = VT.MaVatTu</a:t>
            </a:r>
          </a:p>
          <a:p>
            <a:pPr algn="l">
              <a:lnSpc>
                <a:spcPts val="3870"/>
              </a:lnSpc>
              <a:spcBef>
                <a:spcPct val="0"/>
              </a:spcBef>
            </a:pPr>
            <a:r>
              <a:rPr lang="en-US" sz="2764">
                <a:solidFill>
                  <a:srgbClr val="000000"/>
                </a:solidFill>
                <a:latin typeface="Aileron"/>
                <a:ea typeface="Aileron"/>
                <a:cs typeface="Aileron"/>
                <a:sym typeface="Aileron"/>
              </a:rPr>
              <a:t>WHERE VT.DonGia = (</a:t>
            </a:r>
          </a:p>
          <a:p>
            <a:pPr algn="l">
              <a:lnSpc>
                <a:spcPts val="3870"/>
              </a:lnSpc>
              <a:spcBef>
                <a:spcPct val="0"/>
              </a:spcBef>
            </a:pPr>
            <a:r>
              <a:rPr lang="en-US" sz="2764">
                <a:solidFill>
                  <a:srgbClr val="000000"/>
                </a:solidFill>
                <a:latin typeface="Aileron"/>
                <a:ea typeface="Aileron"/>
                <a:cs typeface="Aileron"/>
                <a:sym typeface="Aileron"/>
              </a:rPr>
              <a:t>    SELECT MAX(DonGia) FROM VATTU</a:t>
            </a:r>
          </a:p>
          <a:p>
            <a:pPr algn="l">
              <a:lnSpc>
                <a:spcPts val="3870"/>
              </a:lnSpc>
              <a:spcBef>
                <a:spcPct val="0"/>
              </a:spcBef>
            </a:pPr>
            <a:r>
              <a:rPr lang="en-US" sz="2764">
                <a:solidFill>
                  <a:srgbClr val="000000"/>
                </a:solidFill>
                <a:latin typeface="Aileron"/>
                <a:ea typeface="Aileron"/>
                <a:cs typeface="Aileron"/>
                <a:sym typeface="Aileron"/>
              </a:rPr>
              <a:t>);</a:t>
            </a: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khu chữa trị và tổng số nhân viên đang làm việc trong từng khu.</a:t>
              </a:r>
            </a:p>
          </p:txBody>
        </p:sp>
      </p:grpSp>
      <p:sp>
        <p:nvSpPr>
          <p:cNvPr name="Freeform 9" id="9"/>
          <p:cNvSpPr/>
          <p:nvPr/>
        </p:nvSpPr>
        <p:spPr>
          <a:xfrm flipH="false" flipV="false" rot="0">
            <a:off x="1028700" y="7051006"/>
            <a:ext cx="4626601" cy="1579564"/>
          </a:xfrm>
          <a:custGeom>
            <a:avLst/>
            <a:gdLst/>
            <a:ahLst/>
            <a:cxnLst/>
            <a:rect r="r" b="b" t="t" l="l"/>
            <a:pathLst>
              <a:path h="1579564" w="4626601">
                <a:moveTo>
                  <a:pt x="0" y="0"/>
                </a:moveTo>
                <a:lnTo>
                  <a:pt x="4626601" y="0"/>
                </a:lnTo>
                <a:lnTo>
                  <a:pt x="4626601" y="1579564"/>
                </a:lnTo>
                <a:lnTo>
                  <a:pt x="0" y="1579564"/>
                </a:lnTo>
                <a:lnTo>
                  <a:pt x="0" y="0"/>
                </a:lnTo>
                <a:close/>
              </a:path>
            </a:pathLst>
          </a:custGeom>
          <a:blipFill>
            <a:blip r:embed="rId2"/>
            <a:stretch>
              <a:fillRect l="0" t="0" r="-15531" b="-13380"/>
            </a:stretch>
          </a:blipFill>
        </p:spPr>
      </p:sp>
      <p:sp>
        <p:nvSpPr>
          <p:cNvPr name="Freeform 10" id="10"/>
          <p:cNvSpPr/>
          <p:nvPr/>
        </p:nvSpPr>
        <p:spPr>
          <a:xfrm flipH="false" flipV="false" rot="0">
            <a:off x="9474383" y="6278871"/>
            <a:ext cx="5051639" cy="2668722"/>
          </a:xfrm>
          <a:custGeom>
            <a:avLst/>
            <a:gdLst/>
            <a:ahLst/>
            <a:cxnLst/>
            <a:rect r="r" b="b" t="t" l="l"/>
            <a:pathLst>
              <a:path h="2668722" w="5051639">
                <a:moveTo>
                  <a:pt x="0" y="0"/>
                </a:moveTo>
                <a:lnTo>
                  <a:pt x="5051639" y="0"/>
                </a:lnTo>
                <a:lnTo>
                  <a:pt x="5051639" y="2668722"/>
                </a:lnTo>
                <a:lnTo>
                  <a:pt x="0" y="2668722"/>
                </a:lnTo>
                <a:lnTo>
                  <a:pt x="0" y="0"/>
                </a:lnTo>
                <a:close/>
              </a:path>
            </a:pathLst>
          </a:custGeom>
          <a:blipFill>
            <a:blip r:embed="rId3"/>
            <a:stretch>
              <a:fillRect l="0" t="0" r="-3651" b="-9819"/>
            </a:stretch>
          </a:blipFill>
        </p:spPr>
      </p:sp>
      <p:sp>
        <p:nvSpPr>
          <p:cNvPr name="TextBox 11" id="11"/>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2" id="12"/>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3" id="13"/>
          <p:cNvSpPr txBox="true"/>
          <p:nvPr/>
        </p:nvSpPr>
        <p:spPr>
          <a:xfrm rot="0">
            <a:off x="9334214" y="2891512"/>
            <a:ext cx="8635925" cy="338735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KCT.TenKhuChuaTri, COUNT(NKCT.MaNV) AS SoNhanVien</a:t>
            </a:r>
          </a:p>
          <a:p>
            <a:pPr algn="l">
              <a:lnSpc>
                <a:spcPts val="3870"/>
              </a:lnSpc>
            </a:pPr>
            <a:r>
              <a:rPr lang="en-US" sz="2764">
                <a:solidFill>
                  <a:srgbClr val="000000"/>
                </a:solidFill>
                <a:latin typeface="Aileron"/>
                <a:ea typeface="Aileron"/>
                <a:cs typeface="Aileron"/>
                <a:sym typeface="Aileron"/>
              </a:rPr>
              <a:t>FROM KHUCHUATRI KCT</a:t>
            </a:r>
          </a:p>
          <a:p>
            <a:pPr algn="l">
              <a:lnSpc>
                <a:spcPts val="3870"/>
              </a:lnSpc>
            </a:pPr>
            <a:r>
              <a:rPr lang="en-US" sz="2764">
                <a:solidFill>
                  <a:srgbClr val="000000"/>
                </a:solidFill>
                <a:latin typeface="Aileron"/>
                <a:ea typeface="Aileron"/>
                <a:cs typeface="Aileron"/>
                <a:sym typeface="Aileron"/>
              </a:rPr>
              <a:t>LEFT </a:t>
            </a:r>
            <a:r>
              <a:rPr lang="en-US" sz="2764">
                <a:solidFill>
                  <a:srgbClr val="000000"/>
                </a:solidFill>
                <a:latin typeface="Aileron"/>
                <a:ea typeface="Aileron"/>
                <a:cs typeface="Aileron"/>
                <a:sym typeface="Aileron"/>
              </a:rPr>
              <a:t>JOIN NHANVIEN_KHUCHUATRI NKCT ON KCT.SoKhuChuaTri = NKCT.SoKhuChuaTri</a:t>
            </a:r>
          </a:p>
          <a:p>
            <a:pPr algn="l">
              <a:lnSpc>
                <a:spcPts val="3870"/>
              </a:lnSpc>
            </a:pPr>
            <a:r>
              <a:rPr lang="en-US" sz="2764">
                <a:solidFill>
                  <a:srgbClr val="000000"/>
                </a:solidFill>
                <a:latin typeface="Aileron"/>
                <a:ea typeface="Aileron"/>
                <a:cs typeface="Aileron"/>
                <a:sym typeface="Aileron"/>
              </a:rPr>
              <a:t>GROUP BY KCT.TenKhuChuaTri;</a:t>
            </a:r>
          </a:p>
          <a:p>
            <a:pPr algn="l">
              <a:lnSpc>
                <a:spcPts val="3870"/>
              </a:lnSpc>
              <a:spcBef>
                <a:spcPct val="0"/>
              </a:spcBef>
            </a:pPr>
          </a:p>
        </p:txBody>
      </p:sp>
      <p:sp>
        <p:nvSpPr>
          <p:cNvPr name="AutoShape 14" id="14"/>
          <p:cNvSpPr/>
          <p:nvPr/>
        </p:nvSpPr>
        <p:spPr>
          <a:xfrm>
            <a:off x="9071371" y="1296196"/>
            <a:ext cx="0" cy="765139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2323" y="1028700"/>
            <a:ext cx="15575908" cy="1505225"/>
            <a:chOff x="0" y="0"/>
            <a:chExt cx="4102297" cy="396438"/>
          </a:xfrm>
        </p:grpSpPr>
        <p:sp>
          <p:nvSpPr>
            <p:cNvPr name="Freeform 3" id="3"/>
            <p:cNvSpPr/>
            <p:nvPr/>
          </p:nvSpPr>
          <p:spPr>
            <a:xfrm flipH="false" flipV="false" rot="0">
              <a:off x="0" y="0"/>
              <a:ext cx="4102297" cy="396438"/>
            </a:xfrm>
            <a:custGeom>
              <a:avLst/>
              <a:gdLst/>
              <a:ahLst/>
              <a:cxnLst/>
              <a:rect r="r" b="b" t="t" l="l"/>
              <a:pathLst>
                <a:path h="396438" w="4102297">
                  <a:moveTo>
                    <a:pt x="29326" y="0"/>
                  </a:moveTo>
                  <a:lnTo>
                    <a:pt x="4072971" y="0"/>
                  </a:lnTo>
                  <a:cubicBezTo>
                    <a:pt x="4080749" y="0"/>
                    <a:pt x="4088208" y="3090"/>
                    <a:pt x="4093707" y="8589"/>
                  </a:cubicBezTo>
                  <a:cubicBezTo>
                    <a:pt x="4099207" y="14089"/>
                    <a:pt x="4102297" y="21548"/>
                    <a:pt x="4102297" y="29326"/>
                  </a:cubicBezTo>
                  <a:lnTo>
                    <a:pt x="4102297" y="367112"/>
                  </a:lnTo>
                  <a:cubicBezTo>
                    <a:pt x="4102297" y="374890"/>
                    <a:pt x="4099207" y="382349"/>
                    <a:pt x="4093707" y="387849"/>
                  </a:cubicBezTo>
                  <a:cubicBezTo>
                    <a:pt x="4088208" y="393348"/>
                    <a:pt x="4080749" y="396438"/>
                    <a:pt x="4072971" y="396438"/>
                  </a:cubicBezTo>
                  <a:lnTo>
                    <a:pt x="29326" y="396438"/>
                  </a:lnTo>
                  <a:cubicBezTo>
                    <a:pt x="13130" y="396438"/>
                    <a:pt x="0" y="383308"/>
                    <a:pt x="0" y="367112"/>
                  </a:cubicBezTo>
                  <a:lnTo>
                    <a:pt x="0" y="29326"/>
                  </a:lnTo>
                  <a:cubicBezTo>
                    <a:pt x="0" y="13130"/>
                    <a:pt x="13130" y="0"/>
                    <a:pt x="29326" y="0"/>
                  </a:cubicBezTo>
                  <a:close/>
                </a:path>
              </a:pathLst>
            </a:custGeom>
            <a:solidFill>
              <a:srgbClr val="E1EDFC"/>
            </a:solidFill>
            <a:ln cap="rnd">
              <a:noFill/>
              <a:prstDash val="solid"/>
              <a:round/>
            </a:ln>
          </p:spPr>
        </p:sp>
        <p:sp>
          <p:nvSpPr>
            <p:cNvPr name="TextBox 4" id="4"/>
            <p:cNvSpPr txBox="true"/>
            <p:nvPr/>
          </p:nvSpPr>
          <p:spPr>
            <a:xfrm>
              <a:off x="0" y="-76200"/>
              <a:ext cx="4102297" cy="472638"/>
            </a:xfrm>
            <a:prstGeom prst="rect">
              <a:avLst/>
            </a:prstGeom>
          </p:spPr>
          <p:txBody>
            <a:bodyPr anchor="ctr" rtlCol="false" tIns="50800" lIns="50800" bIns="50800" rIns="50800"/>
            <a:lstStyle/>
            <a:p>
              <a:pPr algn="ctr" marL="0" indent="0" lvl="0">
                <a:lnSpc>
                  <a:spcPts val="4760"/>
                </a:lnSpc>
                <a:spcBef>
                  <a:spcPct val="0"/>
                </a:spcBef>
              </a:pPr>
              <a:r>
                <a:rPr lang="en-US" b="true" sz="3400" i="true">
                  <a:solidFill>
                    <a:srgbClr val="000000"/>
                  </a:solidFill>
                  <a:latin typeface="Aileron Bold Italics"/>
                  <a:ea typeface="Aileron Bold Italics"/>
                  <a:cs typeface="Aileron Bold Italics"/>
                  <a:sym typeface="Aileron Bold Italics"/>
                </a:rPr>
                <a:t>Thống kê tổng số tiền vật tư đã sử dụng theo từng bệnh nhân.</a:t>
              </a:r>
            </a:p>
          </p:txBody>
        </p:sp>
      </p:grpSp>
      <p:sp>
        <p:nvSpPr>
          <p:cNvPr name="Freeform 5" id="5"/>
          <p:cNvSpPr/>
          <p:nvPr/>
        </p:nvSpPr>
        <p:spPr>
          <a:xfrm flipH="false" flipV="false" rot="0">
            <a:off x="1301462" y="5925729"/>
            <a:ext cx="7319950" cy="3441027"/>
          </a:xfrm>
          <a:custGeom>
            <a:avLst/>
            <a:gdLst/>
            <a:ahLst/>
            <a:cxnLst/>
            <a:rect r="r" b="b" t="t" l="l"/>
            <a:pathLst>
              <a:path h="3441027" w="7319950">
                <a:moveTo>
                  <a:pt x="0" y="0"/>
                </a:moveTo>
                <a:lnTo>
                  <a:pt x="7319951" y="0"/>
                </a:lnTo>
                <a:lnTo>
                  <a:pt x="7319951" y="3441027"/>
                </a:lnTo>
                <a:lnTo>
                  <a:pt x="0" y="3441027"/>
                </a:lnTo>
                <a:lnTo>
                  <a:pt x="0" y="0"/>
                </a:lnTo>
                <a:close/>
              </a:path>
            </a:pathLst>
          </a:custGeom>
          <a:blipFill>
            <a:blip r:embed="rId2"/>
            <a:stretch>
              <a:fillRect l="-2355" t="0" r="-6352" b="0"/>
            </a:stretch>
          </a:blipFill>
        </p:spPr>
      </p:sp>
      <p:sp>
        <p:nvSpPr>
          <p:cNvPr name="TextBox 6" id="6"/>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7" id="7"/>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8" id="8"/>
          <p:cNvSpPr txBox="true"/>
          <p:nvPr/>
        </p:nvSpPr>
        <p:spPr>
          <a:xfrm rot="0">
            <a:off x="1028700" y="3076850"/>
            <a:ext cx="13179921" cy="2796174"/>
          </a:xfrm>
          <a:prstGeom prst="rect">
            <a:avLst/>
          </a:prstGeom>
        </p:spPr>
        <p:txBody>
          <a:bodyPr anchor="t" rtlCol="false" tIns="0" lIns="0" bIns="0" rIns="0">
            <a:spAutoFit/>
          </a:bodyPr>
          <a:lstStyle/>
          <a:p>
            <a:pPr algn="l">
              <a:lnSpc>
                <a:spcPts val="4430"/>
              </a:lnSpc>
            </a:pPr>
            <a:r>
              <a:rPr lang="en-US" sz="3164">
                <a:solidFill>
                  <a:srgbClr val="000000"/>
                </a:solidFill>
                <a:latin typeface="Aileron"/>
                <a:ea typeface="Aileron"/>
                <a:cs typeface="Aileron"/>
                <a:sym typeface="Aileron"/>
              </a:rPr>
              <a:t>SELECT BN.TenBenhNhan, SUM(VSD.TongTien) AS  TongChiPhiVatTu</a:t>
            </a:r>
          </a:p>
          <a:p>
            <a:pPr algn="l">
              <a:lnSpc>
                <a:spcPts val="4430"/>
              </a:lnSpc>
            </a:pPr>
            <a:r>
              <a:rPr lang="en-US" sz="3164">
                <a:solidFill>
                  <a:srgbClr val="000000"/>
                </a:solidFill>
                <a:latin typeface="Aileron"/>
                <a:ea typeface="Aileron"/>
                <a:cs typeface="Aileron"/>
                <a:sym typeface="Aileron"/>
              </a:rPr>
              <a:t>FROM BENHNHAN BN</a:t>
            </a:r>
          </a:p>
          <a:p>
            <a:pPr algn="l">
              <a:lnSpc>
                <a:spcPts val="4430"/>
              </a:lnSpc>
            </a:pPr>
            <a:r>
              <a:rPr lang="en-US" sz="3164">
                <a:solidFill>
                  <a:srgbClr val="000000"/>
                </a:solidFill>
                <a:latin typeface="Aileron"/>
                <a:ea typeface="Aileron"/>
                <a:cs typeface="Aileron"/>
                <a:sym typeface="Aileron"/>
              </a:rPr>
              <a:t>JOIN VATTU_SU_DUNG VSD ON BN.MaBenhNhan = VSD.MaBenhNhan</a:t>
            </a:r>
          </a:p>
          <a:p>
            <a:pPr algn="l">
              <a:lnSpc>
                <a:spcPts val="4430"/>
              </a:lnSpc>
            </a:pPr>
            <a:r>
              <a:rPr lang="en-US" sz="3164">
                <a:solidFill>
                  <a:srgbClr val="000000"/>
                </a:solidFill>
                <a:latin typeface="Aileron"/>
                <a:ea typeface="Aileron"/>
                <a:cs typeface="Aileron"/>
                <a:sym typeface="Aileron"/>
              </a:rPr>
              <a:t>GROUP BY BN.TenBenhNhan;</a:t>
            </a:r>
          </a:p>
          <a:p>
            <a:pPr algn="l">
              <a:lnSpc>
                <a:spcPts val="4430"/>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6236" y="1028700"/>
            <a:ext cx="8883001" cy="1973440"/>
            <a:chOff x="0" y="0"/>
            <a:chExt cx="2339556" cy="519754"/>
          </a:xfrm>
        </p:grpSpPr>
        <p:sp>
          <p:nvSpPr>
            <p:cNvPr name="Freeform 3" id="3"/>
            <p:cNvSpPr/>
            <p:nvPr/>
          </p:nvSpPr>
          <p:spPr>
            <a:xfrm flipH="false" flipV="false" rot="0">
              <a:off x="0" y="0"/>
              <a:ext cx="2339556" cy="519754"/>
            </a:xfrm>
            <a:custGeom>
              <a:avLst/>
              <a:gdLst/>
              <a:ahLst/>
              <a:cxnLst/>
              <a:rect r="r" b="b" t="t" l="l"/>
              <a:pathLst>
                <a:path h="519754" w="2339556">
                  <a:moveTo>
                    <a:pt x="51421" y="0"/>
                  </a:moveTo>
                  <a:lnTo>
                    <a:pt x="2288135" y="0"/>
                  </a:lnTo>
                  <a:cubicBezTo>
                    <a:pt x="2316534" y="0"/>
                    <a:pt x="2339556" y="23022"/>
                    <a:pt x="2339556" y="51421"/>
                  </a:cubicBezTo>
                  <a:lnTo>
                    <a:pt x="2339556" y="468333"/>
                  </a:lnTo>
                  <a:cubicBezTo>
                    <a:pt x="2339556" y="496732"/>
                    <a:pt x="2316534" y="519754"/>
                    <a:pt x="2288135" y="519754"/>
                  </a:cubicBezTo>
                  <a:lnTo>
                    <a:pt x="51421" y="519754"/>
                  </a:lnTo>
                  <a:cubicBezTo>
                    <a:pt x="23022" y="519754"/>
                    <a:pt x="0" y="496732"/>
                    <a:pt x="0" y="468333"/>
                  </a:cubicBezTo>
                  <a:lnTo>
                    <a:pt x="0" y="51421"/>
                  </a:lnTo>
                  <a:cubicBezTo>
                    <a:pt x="0" y="23022"/>
                    <a:pt x="23022" y="0"/>
                    <a:pt x="51421" y="0"/>
                  </a:cubicBezTo>
                  <a:close/>
                </a:path>
              </a:pathLst>
            </a:custGeom>
            <a:solidFill>
              <a:srgbClr val="E1EDFC"/>
            </a:solidFill>
            <a:ln cap="rnd">
              <a:noFill/>
              <a:prstDash val="solid"/>
              <a:round/>
            </a:ln>
          </p:spPr>
        </p:sp>
        <p:sp>
          <p:nvSpPr>
            <p:cNvPr name="TextBox 4" id="4"/>
            <p:cNvSpPr txBox="true"/>
            <p:nvPr/>
          </p:nvSpPr>
          <p:spPr>
            <a:xfrm>
              <a:off x="0" y="-57150"/>
              <a:ext cx="2339556" cy="576904"/>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578142" y="5963873"/>
            <a:ext cx="8565858" cy="2130369"/>
          </a:xfrm>
          <a:custGeom>
            <a:avLst/>
            <a:gdLst/>
            <a:ahLst/>
            <a:cxnLst/>
            <a:rect r="r" b="b" t="t" l="l"/>
            <a:pathLst>
              <a:path h="2130369" w="8565858">
                <a:moveTo>
                  <a:pt x="0" y="0"/>
                </a:moveTo>
                <a:lnTo>
                  <a:pt x="8565858" y="0"/>
                </a:lnTo>
                <a:lnTo>
                  <a:pt x="8565858" y="2130369"/>
                </a:lnTo>
                <a:lnTo>
                  <a:pt x="0" y="2130369"/>
                </a:lnTo>
                <a:lnTo>
                  <a:pt x="0" y="0"/>
                </a:lnTo>
                <a:close/>
              </a:path>
            </a:pathLst>
          </a:custGeom>
          <a:blipFill>
            <a:blip r:embed="rId2"/>
            <a:stretch>
              <a:fillRect l="0" t="0" r="0" b="0"/>
            </a:stretch>
          </a:blipFill>
        </p:spPr>
      </p:sp>
      <p:sp>
        <p:nvSpPr>
          <p:cNvPr name="AutoShape 6" id="6"/>
          <p:cNvSpPr/>
          <p:nvPr/>
        </p:nvSpPr>
        <p:spPr>
          <a:xfrm flipV="true">
            <a:off x="9666638" y="1435660"/>
            <a:ext cx="19050" cy="6658583"/>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10209563" y="1028700"/>
            <a:ext cx="7495884" cy="1973440"/>
            <a:chOff x="0" y="0"/>
            <a:chExt cx="1974225" cy="519754"/>
          </a:xfrm>
        </p:grpSpPr>
        <p:sp>
          <p:nvSpPr>
            <p:cNvPr name="Freeform 8" id="8"/>
            <p:cNvSpPr/>
            <p:nvPr/>
          </p:nvSpPr>
          <p:spPr>
            <a:xfrm flipH="false" flipV="false" rot="0">
              <a:off x="0" y="0"/>
              <a:ext cx="1974225" cy="519754"/>
            </a:xfrm>
            <a:custGeom>
              <a:avLst/>
              <a:gdLst/>
              <a:ahLst/>
              <a:cxnLst/>
              <a:rect r="r" b="b" t="t" l="l"/>
              <a:pathLst>
                <a:path h="519754" w="1974225">
                  <a:moveTo>
                    <a:pt x="60937" y="0"/>
                  </a:moveTo>
                  <a:lnTo>
                    <a:pt x="1913288" y="0"/>
                  </a:lnTo>
                  <a:cubicBezTo>
                    <a:pt x="1946942" y="0"/>
                    <a:pt x="1974225" y="27282"/>
                    <a:pt x="1974225" y="60937"/>
                  </a:cubicBezTo>
                  <a:lnTo>
                    <a:pt x="1974225" y="458817"/>
                  </a:lnTo>
                  <a:cubicBezTo>
                    <a:pt x="1974225" y="492472"/>
                    <a:pt x="1946942" y="519754"/>
                    <a:pt x="1913288" y="519754"/>
                  </a:cubicBezTo>
                  <a:lnTo>
                    <a:pt x="60937" y="519754"/>
                  </a:lnTo>
                  <a:cubicBezTo>
                    <a:pt x="27282" y="519754"/>
                    <a:pt x="0" y="492472"/>
                    <a:pt x="0" y="458817"/>
                  </a:cubicBezTo>
                  <a:lnTo>
                    <a:pt x="0" y="60937"/>
                  </a:lnTo>
                  <a:cubicBezTo>
                    <a:pt x="0" y="27282"/>
                    <a:pt x="27282" y="0"/>
                    <a:pt x="60937" y="0"/>
                  </a:cubicBezTo>
                  <a:close/>
                </a:path>
              </a:pathLst>
            </a:custGeom>
            <a:solidFill>
              <a:srgbClr val="E1EDFC"/>
            </a:solidFill>
            <a:ln cap="rnd">
              <a:noFill/>
              <a:prstDash val="solid"/>
              <a:round/>
            </a:ln>
          </p:spPr>
        </p:sp>
        <p:sp>
          <p:nvSpPr>
            <p:cNvPr name="TextBox 9" id="9"/>
            <p:cNvSpPr txBox="true"/>
            <p:nvPr/>
          </p:nvSpPr>
          <p:spPr>
            <a:xfrm>
              <a:off x="0" y="-57150"/>
              <a:ext cx="1974225" cy="576904"/>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10" id="10"/>
          <p:cNvSpPr/>
          <p:nvPr/>
        </p:nvSpPr>
        <p:spPr>
          <a:xfrm flipH="false" flipV="false" rot="0">
            <a:off x="10209563" y="6225811"/>
            <a:ext cx="6165538" cy="2130369"/>
          </a:xfrm>
          <a:custGeom>
            <a:avLst/>
            <a:gdLst/>
            <a:ahLst/>
            <a:cxnLst/>
            <a:rect r="r" b="b" t="t" l="l"/>
            <a:pathLst>
              <a:path h="2130369" w="6165538">
                <a:moveTo>
                  <a:pt x="0" y="0"/>
                </a:moveTo>
                <a:lnTo>
                  <a:pt x="6165538" y="0"/>
                </a:lnTo>
                <a:lnTo>
                  <a:pt x="6165538" y="2130369"/>
                </a:lnTo>
                <a:lnTo>
                  <a:pt x="0" y="2130369"/>
                </a:lnTo>
                <a:lnTo>
                  <a:pt x="0" y="0"/>
                </a:lnTo>
                <a:close/>
              </a:path>
            </a:pathLst>
          </a:custGeom>
          <a:blipFill>
            <a:blip r:embed="rId3"/>
            <a:stretch>
              <a:fillRect l="0" t="0" r="0" b="0"/>
            </a:stretch>
          </a:blipFill>
        </p:spPr>
      </p:sp>
      <p:sp>
        <p:nvSpPr>
          <p:cNvPr name="TextBox 11" id="11"/>
          <p:cNvSpPr txBox="true"/>
          <p:nvPr/>
        </p:nvSpPr>
        <p:spPr>
          <a:xfrm rot="0">
            <a:off x="1099311" y="3261948"/>
            <a:ext cx="6499940" cy="2463800"/>
          </a:xfrm>
          <a:prstGeom prst="rect">
            <a:avLst/>
          </a:prstGeom>
        </p:spPr>
        <p:txBody>
          <a:bodyPr anchor="t" rtlCol="false" tIns="0" lIns="0" bIns="0" rIns="0">
            <a:spAutoFit/>
          </a:bodyPr>
          <a:lstStyle/>
          <a:p>
            <a:pPr algn="l">
              <a:lnSpc>
                <a:spcPts val="4900"/>
              </a:lnSpc>
            </a:pPr>
            <a:r>
              <a:rPr lang="en-US" sz="3500">
                <a:solidFill>
                  <a:srgbClr val="000000"/>
                </a:solidFill>
                <a:latin typeface="Aileron"/>
                <a:ea typeface="Aileron"/>
                <a:cs typeface="Aileron"/>
                <a:sym typeface="Aileron"/>
              </a:rPr>
              <a:t>UPDATE SUCHUATRI</a:t>
            </a:r>
          </a:p>
          <a:p>
            <a:pPr algn="l">
              <a:lnSpc>
                <a:spcPts val="4900"/>
              </a:lnSpc>
            </a:pPr>
            <a:r>
              <a:rPr lang="en-US" sz="3500">
                <a:solidFill>
                  <a:srgbClr val="000000"/>
                </a:solidFill>
                <a:latin typeface="Aileron"/>
                <a:ea typeface="Aileron"/>
                <a:cs typeface="Aileron"/>
                <a:sym typeface="Aileron"/>
              </a:rPr>
              <a:t>SET KetQua = 'Khỏi hẳn'</a:t>
            </a:r>
          </a:p>
          <a:p>
            <a:pPr algn="l">
              <a:lnSpc>
                <a:spcPts val="4900"/>
              </a:lnSpc>
              <a:spcBef>
                <a:spcPct val="0"/>
              </a:spcBef>
            </a:pPr>
            <a:r>
              <a:rPr lang="en-US" sz="3500">
                <a:solidFill>
                  <a:srgbClr val="000000"/>
                </a:solidFill>
                <a:latin typeface="Aileron"/>
                <a:ea typeface="Aileron"/>
                <a:cs typeface="Aileron"/>
                <a:sym typeface="Aileron"/>
              </a:rPr>
              <a:t>WHERE MaBenhNhan = 403</a:t>
            </a:r>
          </a:p>
          <a:p>
            <a:pPr algn="l">
              <a:lnSpc>
                <a:spcPts val="4900"/>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56236" y="31752"/>
            <a:ext cx="9410402"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r>
              <a:rPr lang="en-US" sz="4400">
                <a:solidFill>
                  <a:srgbClr val="004AAD"/>
                </a:solidFill>
                <a:latin typeface="Aileron"/>
                <a:ea typeface="Aileron"/>
                <a:cs typeface="Aileron"/>
                <a:sym typeface="Aileron"/>
              </a:rPr>
              <a:t> </a:t>
            </a:r>
          </a:p>
        </p:txBody>
      </p:sp>
      <p:sp>
        <p:nvSpPr>
          <p:cNvPr name="TextBox 14" id="14"/>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5" id="15"/>
          <p:cNvSpPr txBox="true"/>
          <p:nvPr/>
        </p:nvSpPr>
        <p:spPr>
          <a:xfrm rot="0">
            <a:off x="537143" y="839154"/>
            <a:ext cx="7624275" cy="2379932"/>
          </a:xfrm>
          <a:prstGeom prst="rect">
            <a:avLst/>
          </a:prstGeom>
        </p:spPr>
        <p:txBody>
          <a:bodyPr anchor="t" rtlCol="false" tIns="0" lIns="0" bIns="0" rIns="0">
            <a:spAutoFit/>
          </a:bodyPr>
          <a:lstStyle/>
          <a:p>
            <a:pPr algn="r">
              <a:lnSpc>
                <a:spcPts val="4797"/>
              </a:lnSpc>
            </a:pPr>
          </a:p>
          <a:p>
            <a:pPr algn="r">
              <a:lnSpc>
                <a:spcPts val="4797"/>
              </a:lnSpc>
            </a:pPr>
            <a:r>
              <a:rPr lang="en-US" b="true" sz="3426">
                <a:solidFill>
                  <a:srgbClr val="000000"/>
                </a:solidFill>
                <a:latin typeface="Aileron Bold"/>
                <a:ea typeface="Aileron Bold"/>
                <a:cs typeface="Aileron Bold"/>
                <a:sym typeface="Aileron Bold"/>
              </a:rPr>
              <a:t>Cập</a:t>
            </a:r>
            <a:r>
              <a:rPr lang="en-US" b="true" sz="3426">
                <a:solidFill>
                  <a:srgbClr val="000000"/>
                </a:solidFill>
                <a:latin typeface="Aileron Bold"/>
                <a:ea typeface="Aileron Bold"/>
                <a:cs typeface="Aileron Bold"/>
                <a:sym typeface="Aileron Bold"/>
              </a:rPr>
              <a:t> nhật kết quả điều trị của bệnh nhân có mã 403 thành "Khỏi hẳn":</a:t>
            </a:r>
          </a:p>
          <a:p>
            <a:pPr algn="ctr">
              <a:lnSpc>
                <a:spcPts val="4797"/>
              </a:lnSpc>
              <a:spcBef>
                <a:spcPct val="0"/>
              </a:spcBef>
            </a:pPr>
          </a:p>
        </p:txBody>
      </p:sp>
      <p:sp>
        <p:nvSpPr>
          <p:cNvPr name="TextBox 16" id="16"/>
          <p:cNvSpPr txBox="true"/>
          <p:nvPr/>
        </p:nvSpPr>
        <p:spPr>
          <a:xfrm rot="0">
            <a:off x="11001951" y="1359460"/>
            <a:ext cx="5911109" cy="1766848"/>
          </a:xfrm>
          <a:prstGeom prst="rect">
            <a:avLst/>
          </a:prstGeom>
        </p:spPr>
        <p:txBody>
          <a:bodyPr anchor="t" rtlCol="false" tIns="0" lIns="0" bIns="0" rIns="0">
            <a:spAutoFit/>
          </a:bodyPr>
          <a:lstStyle/>
          <a:p>
            <a:pPr algn="just">
              <a:lnSpc>
                <a:spcPts val="4734"/>
              </a:lnSpc>
            </a:pPr>
            <a:r>
              <a:rPr lang="en-US" b="true" sz="3381">
                <a:solidFill>
                  <a:srgbClr val="000000"/>
                </a:solidFill>
                <a:latin typeface="Aileron Bold"/>
                <a:ea typeface="Aileron Bold"/>
                <a:cs typeface="Aileron Bold"/>
                <a:sym typeface="Aileron Bold"/>
              </a:rPr>
              <a:t>Lấy</a:t>
            </a:r>
            <a:r>
              <a:rPr lang="en-US" b="true" sz="3381">
                <a:solidFill>
                  <a:srgbClr val="000000"/>
                </a:solidFill>
                <a:latin typeface="Aileron Bold"/>
                <a:ea typeface="Aileron Bold"/>
                <a:cs typeface="Aileron Bold"/>
                <a:sym typeface="Aileron Bold"/>
              </a:rPr>
              <a:t> tên các vật tư có đơn giá cao nhất</a:t>
            </a:r>
          </a:p>
          <a:p>
            <a:pPr algn="just">
              <a:lnSpc>
                <a:spcPts val="4734"/>
              </a:lnSpc>
              <a:spcBef>
                <a:spcPct val="0"/>
              </a:spcBef>
            </a:pPr>
          </a:p>
        </p:txBody>
      </p:sp>
      <p:sp>
        <p:nvSpPr>
          <p:cNvPr name="TextBox 17" id="17"/>
          <p:cNvSpPr txBox="true"/>
          <p:nvPr/>
        </p:nvSpPr>
        <p:spPr>
          <a:xfrm rot="0">
            <a:off x="10209563" y="3142886"/>
            <a:ext cx="6499940" cy="3082925"/>
          </a:xfrm>
          <a:prstGeom prst="rect">
            <a:avLst/>
          </a:prstGeom>
        </p:spPr>
        <p:txBody>
          <a:bodyPr anchor="t" rtlCol="false" tIns="0" lIns="0" bIns="0" rIns="0">
            <a:spAutoFit/>
          </a:bodyPr>
          <a:lstStyle/>
          <a:p>
            <a:pPr algn="l">
              <a:lnSpc>
                <a:spcPts val="4900"/>
              </a:lnSpc>
            </a:pPr>
            <a:r>
              <a:rPr lang="en-US" sz="3500">
                <a:solidFill>
                  <a:srgbClr val="000000"/>
                </a:solidFill>
                <a:latin typeface="Aileron"/>
                <a:ea typeface="Aileron"/>
                <a:cs typeface="Aileron"/>
                <a:sym typeface="Aileron"/>
              </a:rPr>
              <a:t>SELECT TenVatTu</a:t>
            </a:r>
          </a:p>
          <a:p>
            <a:pPr algn="l">
              <a:lnSpc>
                <a:spcPts val="4900"/>
              </a:lnSpc>
            </a:pPr>
            <a:r>
              <a:rPr lang="en-US" sz="3500">
                <a:solidFill>
                  <a:srgbClr val="000000"/>
                </a:solidFill>
                <a:latin typeface="Aileron"/>
                <a:ea typeface="Aileron"/>
                <a:cs typeface="Aileron"/>
                <a:sym typeface="Aileron"/>
              </a:rPr>
              <a:t>FROM VATTU</a:t>
            </a:r>
          </a:p>
          <a:p>
            <a:pPr algn="l">
              <a:lnSpc>
                <a:spcPts val="4900"/>
              </a:lnSpc>
              <a:spcBef>
                <a:spcPct val="0"/>
              </a:spcBef>
            </a:pPr>
            <a:r>
              <a:rPr lang="en-US" sz="3500">
                <a:solidFill>
                  <a:srgbClr val="000000"/>
                </a:solidFill>
                <a:latin typeface="Aileron"/>
                <a:ea typeface="Aileron"/>
                <a:cs typeface="Aileron"/>
                <a:sym typeface="Aileron"/>
              </a:rPr>
              <a:t>WHERE DonGia = (SELECT MAX(DonGia)FROM VATTU)</a:t>
            </a:r>
          </a:p>
          <a:p>
            <a:pPr algn="l">
              <a:lnSpc>
                <a:spcPts val="4900"/>
              </a:lnSpc>
              <a:spcBef>
                <a:spcPct val="0"/>
              </a:spcBef>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6144" y="1052592"/>
            <a:ext cx="17764877" cy="1894325"/>
            <a:chOff x="0" y="0"/>
            <a:chExt cx="4678815" cy="498917"/>
          </a:xfrm>
        </p:grpSpPr>
        <p:sp>
          <p:nvSpPr>
            <p:cNvPr name="Freeform 3" id="3"/>
            <p:cNvSpPr/>
            <p:nvPr/>
          </p:nvSpPr>
          <p:spPr>
            <a:xfrm flipH="false" flipV="false" rot="0">
              <a:off x="0" y="0"/>
              <a:ext cx="4678815" cy="498917"/>
            </a:xfrm>
            <a:custGeom>
              <a:avLst/>
              <a:gdLst/>
              <a:ahLst/>
              <a:cxnLst/>
              <a:rect r="r" b="b" t="t" l="l"/>
              <a:pathLst>
                <a:path h="498917" w="4678815">
                  <a:moveTo>
                    <a:pt x="25712" y="0"/>
                  </a:moveTo>
                  <a:lnTo>
                    <a:pt x="4653103" y="0"/>
                  </a:lnTo>
                  <a:cubicBezTo>
                    <a:pt x="4659922" y="0"/>
                    <a:pt x="4666462" y="2709"/>
                    <a:pt x="4671284" y="7531"/>
                  </a:cubicBezTo>
                  <a:cubicBezTo>
                    <a:pt x="4676106" y="12353"/>
                    <a:pt x="4678815" y="18893"/>
                    <a:pt x="4678815" y="25712"/>
                  </a:cubicBezTo>
                  <a:lnTo>
                    <a:pt x="4678815" y="473205"/>
                  </a:lnTo>
                  <a:cubicBezTo>
                    <a:pt x="4678815" y="487405"/>
                    <a:pt x="4667303" y="498917"/>
                    <a:pt x="4653103" y="498917"/>
                  </a:cubicBezTo>
                  <a:lnTo>
                    <a:pt x="25712" y="498917"/>
                  </a:lnTo>
                  <a:cubicBezTo>
                    <a:pt x="18893" y="498917"/>
                    <a:pt x="12353" y="496208"/>
                    <a:pt x="7531" y="491386"/>
                  </a:cubicBezTo>
                  <a:cubicBezTo>
                    <a:pt x="2709" y="486564"/>
                    <a:pt x="0" y="480024"/>
                    <a:pt x="0" y="473205"/>
                  </a:cubicBezTo>
                  <a:lnTo>
                    <a:pt x="0" y="25712"/>
                  </a:lnTo>
                  <a:cubicBezTo>
                    <a:pt x="0" y="18893"/>
                    <a:pt x="2709" y="12353"/>
                    <a:pt x="7531" y="7531"/>
                  </a:cubicBezTo>
                  <a:cubicBezTo>
                    <a:pt x="12353" y="2709"/>
                    <a:pt x="18893" y="0"/>
                    <a:pt x="25712" y="0"/>
                  </a:cubicBezTo>
                  <a:close/>
                </a:path>
              </a:pathLst>
            </a:custGeom>
            <a:solidFill>
              <a:srgbClr val="E1EDFC"/>
            </a:solidFill>
            <a:ln cap="rnd">
              <a:noFill/>
              <a:prstDash val="solid"/>
              <a:round/>
            </a:ln>
          </p:spPr>
        </p:sp>
        <p:sp>
          <p:nvSpPr>
            <p:cNvPr name="TextBox 4" id="4"/>
            <p:cNvSpPr txBox="true"/>
            <p:nvPr/>
          </p:nvSpPr>
          <p:spPr>
            <a:xfrm>
              <a:off x="0" y="-57150"/>
              <a:ext cx="4678815" cy="55606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1934690" y="3518417"/>
            <a:ext cx="15342454" cy="4086933"/>
          </a:xfrm>
          <a:prstGeom prst="rect">
            <a:avLst/>
          </a:prstGeom>
        </p:spPr>
        <p:txBody>
          <a:bodyPr anchor="t" rtlCol="false" tIns="0" lIns="0" bIns="0" rIns="0">
            <a:spAutoFit/>
          </a:bodyPr>
          <a:lstStyle/>
          <a:p>
            <a:pPr algn="l">
              <a:lnSpc>
                <a:spcPts val="5487"/>
              </a:lnSpc>
            </a:pPr>
            <a:r>
              <a:rPr lang="en-US" sz="3919">
                <a:solidFill>
                  <a:srgbClr val="000000"/>
                </a:solidFill>
                <a:latin typeface="Aileron"/>
                <a:ea typeface="Aileron"/>
                <a:cs typeface="Aileron"/>
                <a:sym typeface="Aileron"/>
              </a:rPr>
              <a:t>SELECT BN.TenBenhNhan, BS.TenBacSi, ST.KetQua</a:t>
            </a:r>
          </a:p>
          <a:p>
            <a:pPr algn="l">
              <a:lnSpc>
                <a:spcPts val="5487"/>
              </a:lnSpc>
            </a:pPr>
            <a:r>
              <a:rPr lang="en-US" sz="3919">
                <a:solidFill>
                  <a:srgbClr val="000000"/>
                </a:solidFill>
                <a:latin typeface="Aileron"/>
                <a:ea typeface="Aileron"/>
                <a:cs typeface="Aileron"/>
                <a:sym typeface="Aileron"/>
              </a:rPr>
              <a:t>FROM SUCHUATRI ST</a:t>
            </a:r>
          </a:p>
          <a:p>
            <a:pPr algn="l">
              <a:lnSpc>
                <a:spcPts val="5487"/>
              </a:lnSpc>
            </a:pPr>
            <a:r>
              <a:rPr lang="en-US" sz="3919">
                <a:solidFill>
                  <a:srgbClr val="000000"/>
                </a:solidFill>
                <a:latin typeface="Aileron"/>
                <a:ea typeface="Aileron"/>
                <a:cs typeface="Aileron"/>
                <a:sym typeface="Aileron"/>
              </a:rPr>
              <a:t>JOIN BENHNHAN BN ON ST.MaBenhNhan = BN.MaBenhNhan</a:t>
            </a:r>
          </a:p>
          <a:p>
            <a:pPr algn="l">
              <a:lnSpc>
                <a:spcPts val="5487"/>
              </a:lnSpc>
              <a:spcBef>
                <a:spcPct val="0"/>
              </a:spcBef>
            </a:pPr>
            <a:r>
              <a:rPr lang="en-US" sz="3919">
                <a:solidFill>
                  <a:srgbClr val="000000"/>
                </a:solidFill>
                <a:latin typeface="Aileron"/>
                <a:ea typeface="Aileron"/>
                <a:cs typeface="Aileron"/>
                <a:sym typeface="Aileron"/>
              </a:rPr>
              <a:t>JOIN BACSI BS ON S</a:t>
            </a:r>
            <a:r>
              <a:rPr lang="en-US" sz="3919">
                <a:solidFill>
                  <a:srgbClr val="000000"/>
                </a:solidFill>
                <a:latin typeface="Aileron"/>
                <a:ea typeface="Aileron"/>
                <a:cs typeface="Aileron"/>
                <a:sym typeface="Aileron"/>
              </a:rPr>
              <a:t>T.MaBacSi = BS.MaBacSi</a:t>
            </a:r>
          </a:p>
          <a:p>
            <a:pPr algn="l">
              <a:lnSpc>
                <a:spcPts val="5487"/>
              </a:lnSpc>
              <a:spcBef>
                <a:spcPct val="0"/>
              </a:spcBef>
            </a:pPr>
          </a:p>
          <a:p>
            <a:pPr algn="l">
              <a:lnSpc>
                <a:spcPts val="5487"/>
              </a:lnSpc>
              <a:spcBef>
                <a:spcPct val="0"/>
              </a:spcBef>
            </a:pPr>
          </a:p>
        </p:txBody>
      </p:sp>
      <p:sp>
        <p:nvSpPr>
          <p:cNvPr name="Freeform 6" id="6"/>
          <p:cNvSpPr/>
          <p:nvPr/>
        </p:nvSpPr>
        <p:spPr>
          <a:xfrm flipH="false" flipV="false" rot="0">
            <a:off x="1934690" y="6713537"/>
            <a:ext cx="8192063" cy="3072023"/>
          </a:xfrm>
          <a:custGeom>
            <a:avLst/>
            <a:gdLst/>
            <a:ahLst/>
            <a:cxnLst/>
            <a:rect r="r" b="b" t="t" l="l"/>
            <a:pathLst>
              <a:path h="3072023" w="8192063">
                <a:moveTo>
                  <a:pt x="0" y="0"/>
                </a:moveTo>
                <a:lnTo>
                  <a:pt x="8192062" y="0"/>
                </a:lnTo>
                <a:lnTo>
                  <a:pt x="8192062" y="3072023"/>
                </a:lnTo>
                <a:lnTo>
                  <a:pt x="0" y="3072023"/>
                </a:lnTo>
                <a:lnTo>
                  <a:pt x="0" y="0"/>
                </a:lnTo>
                <a:close/>
              </a:path>
            </a:pathLst>
          </a:custGeom>
          <a:blipFill>
            <a:blip r:embed="rId2"/>
            <a:stretch>
              <a:fillRect l="0" t="0" r="0" b="0"/>
            </a:stretch>
          </a:blipFill>
        </p:spPr>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316958" y="31752"/>
            <a:ext cx="928895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p>
        </p:txBody>
      </p:sp>
      <p:sp>
        <p:nvSpPr>
          <p:cNvPr name="TextBox 9" id="9"/>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0" id="10"/>
          <p:cNvSpPr txBox="true"/>
          <p:nvPr/>
        </p:nvSpPr>
        <p:spPr>
          <a:xfrm rot="0">
            <a:off x="534828" y="1767136"/>
            <a:ext cx="16841434" cy="1179782"/>
          </a:xfrm>
          <a:prstGeom prst="rect">
            <a:avLst/>
          </a:prstGeom>
        </p:spPr>
        <p:txBody>
          <a:bodyPr anchor="t" rtlCol="false" tIns="0" lIns="0" bIns="0" rIns="0">
            <a:spAutoFit/>
          </a:bodyPr>
          <a:lstStyle/>
          <a:p>
            <a:pPr algn="ctr">
              <a:lnSpc>
                <a:spcPts val="4797"/>
              </a:lnSpc>
              <a:spcBef>
                <a:spcPct val="0"/>
              </a:spcBef>
            </a:pPr>
            <a:r>
              <a:rPr lang="en-US" b="true" sz="3426">
                <a:solidFill>
                  <a:srgbClr val="000000"/>
                </a:solidFill>
                <a:latin typeface="Aileron Bold"/>
                <a:ea typeface="Aileron Bold"/>
                <a:cs typeface="Aileron Bold"/>
                <a:sym typeface="Aileron Bold"/>
              </a:rPr>
              <a:t>Lấy</a:t>
            </a:r>
            <a:r>
              <a:rPr lang="en-US" b="true" sz="3426">
                <a:solidFill>
                  <a:srgbClr val="000000"/>
                </a:solidFill>
                <a:latin typeface="Aileron Bold"/>
                <a:ea typeface="Aileron Bold"/>
                <a:cs typeface="Aileron Bold"/>
                <a:sym typeface="Aileron Bold"/>
              </a:rPr>
              <a:t> danh sách tên bệnh nhân, tên bác sĩ điều trị, và kết quả điều trị</a:t>
            </a:r>
          </a:p>
          <a:p>
            <a:pPr algn="ctr">
              <a:lnSpc>
                <a:spcPts val="4797"/>
              </a:lnSpc>
              <a:spcBef>
                <a:spcPct val="0"/>
              </a:spcBef>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7858" y="3916021"/>
            <a:ext cx="11485075" cy="2039612"/>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24608" y="-1072654"/>
            <a:ext cx="11438784" cy="2839490"/>
            <a:chOff x="0" y="0"/>
            <a:chExt cx="3012684" cy="747849"/>
          </a:xfrm>
        </p:grpSpPr>
        <p:sp>
          <p:nvSpPr>
            <p:cNvPr name="Freeform 5" id="5"/>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6" id="6"/>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8395527"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64944"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4863392"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8996715"/>
            <a:ext cx="18288000" cy="1290285"/>
            <a:chOff x="0" y="0"/>
            <a:chExt cx="4816593" cy="339828"/>
          </a:xfrm>
        </p:grpSpPr>
        <p:sp>
          <p:nvSpPr>
            <p:cNvPr name="Freeform 14" id="14"/>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5" id="15"/>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6" id="16"/>
          <p:cNvSpPr/>
          <p:nvPr/>
        </p:nvSpPr>
        <p:spPr>
          <a:xfrm flipH="false" flipV="false" rot="0">
            <a:off x="15212933" y="0"/>
            <a:ext cx="3177880" cy="3108544"/>
          </a:xfrm>
          <a:custGeom>
            <a:avLst/>
            <a:gdLst/>
            <a:ahLst/>
            <a:cxnLst/>
            <a:rect r="r" b="b" t="t" l="l"/>
            <a:pathLst>
              <a:path h="3108544" w="3177880">
                <a:moveTo>
                  <a:pt x="0" y="0"/>
                </a:moveTo>
                <a:lnTo>
                  <a:pt x="3177880" y="0"/>
                </a:lnTo>
                <a:lnTo>
                  <a:pt x="3177880" y="3108544"/>
                </a:lnTo>
                <a:lnTo>
                  <a:pt x="0" y="31085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0" y="7374428"/>
            <a:ext cx="2509741" cy="2755204"/>
          </a:xfrm>
          <a:custGeom>
            <a:avLst/>
            <a:gdLst/>
            <a:ahLst/>
            <a:cxnLst/>
            <a:rect r="r" b="b" t="t" l="l"/>
            <a:pathLst>
              <a:path h="2755204" w="2509741">
                <a:moveTo>
                  <a:pt x="0" y="0"/>
                </a:moveTo>
                <a:lnTo>
                  <a:pt x="2509741" y="0"/>
                </a:lnTo>
                <a:lnTo>
                  <a:pt x="2509741" y="2755204"/>
                </a:lnTo>
                <a:lnTo>
                  <a:pt x="0" y="2755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5657" y="-273192"/>
            <a:ext cx="19178568" cy="10560192"/>
            <a:chOff x="0" y="0"/>
            <a:chExt cx="5051145" cy="2781285"/>
          </a:xfrm>
        </p:grpSpPr>
        <p:sp>
          <p:nvSpPr>
            <p:cNvPr name="Freeform 3" id="3"/>
            <p:cNvSpPr/>
            <p:nvPr/>
          </p:nvSpPr>
          <p:spPr>
            <a:xfrm flipH="false" flipV="false" rot="0">
              <a:off x="0" y="0"/>
              <a:ext cx="5051146" cy="2781285"/>
            </a:xfrm>
            <a:custGeom>
              <a:avLst/>
              <a:gdLst/>
              <a:ahLst/>
              <a:cxnLst/>
              <a:rect r="r" b="b" t="t" l="l"/>
              <a:pathLst>
                <a:path h="2781285" w="5051146">
                  <a:moveTo>
                    <a:pt x="0" y="0"/>
                  </a:moveTo>
                  <a:lnTo>
                    <a:pt x="5051146" y="0"/>
                  </a:lnTo>
                  <a:lnTo>
                    <a:pt x="5051146" y="2781285"/>
                  </a:lnTo>
                  <a:lnTo>
                    <a:pt x="0" y="2781285"/>
                  </a:lnTo>
                  <a:close/>
                </a:path>
              </a:pathLst>
            </a:custGeom>
            <a:solidFill>
              <a:srgbClr val="E1EDFC"/>
            </a:solidFill>
          </p:spPr>
        </p:sp>
        <p:sp>
          <p:nvSpPr>
            <p:cNvPr name="TextBox 4" id="4"/>
            <p:cNvSpPr txBox="true"/>
            <p:nvPr/>
          </p:nvSpPr>
          <p:spPr>
            <a:xfrm>
              <a:off x="0" y="-47625"/>
              <a:ext cx="5051145" cy="282891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456820" y="121698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76383" y="1028700"/>
            <a:ext cx="9447245" cy="9258300"/>
          </a:xfrm>
          <a:custGeom>
            <a:avLst/>
            <a:gdLst/>
            <a:ahLst/>
            <a:cxnLst/>
            <a:rect r="r" b="b" t="t" l="l"/>
            <a:pathLst>
              <a:path h="9258300" w="9447245">
                <a:moveTo>
                  <a:pt x="0" y="0"/>
                </a:moveTo>
                <a:lnTo>
                  <a:pt x="9447245" y="0"/>
                </a:lnTo>
                <a:lnTo>
                  <a:pt x="9447245" y="9258300"/>
                </a:lnTo>
                <a:lnTo>
                  <a:pt x="0" y="9258300"/>
                </a:lnTo>
                <a:lnTo>
                  <a:pt x="0" y="0"/>
                </a:lnTo>
                <a:close/>
              </a:path>
            </a:pathLst>
          </a:custGeom>
          <a:blipFill>
            <a:blip r:embed="rId4"/>
            <a:stretch>
              <a:fillRect l="0" t="0" r="0" b="0"/>
            </a:stretch>
          </a:blipFill>
        </p:spPr>
      </p:sp>
      <p:sp>
        <p:nvSpPr>
          <p:cNvPr name="TextBox 7" id="7"/>
          <p:cNvSpPr txBox="true"/>
          <p:nvPr/>
        </p:nvSpPr>
        <p:spPr>
          <a:xfrm rot="0">
            <a:off x="-1413302" y="139700"/>
            <a:ext cx="6654579" cy="889000"/>
          </a:xfrm>
          <a:prstGeom prst="rect">
            <a:avLst/>
          </a:prstGeom>
        </p:spPr>
        <p:txBody>
          <a:bodyPr anchor="t" rtlCol="false" tIns="0" lIns="0" bIns="0" rIns="0">
            <a:spAutoFit/>
          </a:bodyPr>
          <a:lstStyle/>
          <a:p>
            <a:pPr algn="l">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          MÔ HÌNH ERD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35109" y="84328"/>
            <a:ext cx="783851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2.LƯỢC ĐỒ QUAN HỆ </a:t>
            </a:r>
          </a:p>
        </p:txBody>
      </p:sp>
      <p:grpSp>
        <p:nvGrpSpPr>
          <p:cNvPr name="Group 3" id="3"/>
          <p:cNvGrpSpPr/>
          <p:nvPr/>
        </p:nvGrpSpPr>
        <p:grpSpPr>
          <a:xfrm rot="0">
            <a:off x="0" y="-27349"/>
            <a:ext cx="3176441" cy="10287000"/>
            <a:chOff x="0" y="0"/>
            <a:chExt cx="492114" cy="1593725"/>
          </a:xfrm>
        </p:grpSpPr>
        <p:sp>
          <p:nvSpPr>
            <p:cNvPr name="Freeform 4" id="4"/>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2"/>
              <a:stretch>
                <a:fillRect l="-508174" t="0" r="0" b="0"/>
              </a:stretch>
            </a:blipFill>
          </p:spPr>
        </p:sp>
      </p:grpSp>
      <p:sp>
        <p:nvSpPr>
          <p:cNvPr name="Freeform 5" id="5"/>
          <p:cNvSpPr/>
          <p:nvPr/>
        </p:nvSpPr>
        <p:spPr>
          <a:xfrm flipH="false" flipV="false" rot="0">
            <a:off x="4243241"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846064" y="990600"/>
            <a:ext cx="12413236" cy="9738723"/>
          </a:xfrm>
          <a:prstGeom prst="rect">
            <a:avLst/>
          </a:prstGeom>
        </p:spPr>
        <p:txBody>
          <a:bodyPr anchor="t" rtlCol="false" tIns="0" lIns="0" bIns="0" rIns="0">
            <a:spAutoFit/>
          </a:bodyPr>
          <a:lstStyle/>
          <a:p>
            <a:pPr algn="just">
              <a:lnSpc>
                <a:spcPts val="2394"/>
              </a:lnSpc>
            </a:pPr>
            <a:r>
              <a:rPr lang="en-US" sz="1710" b="true">
                <a:solidFill>
                  <a:srgbClr val="0E2F5F"/>
                </a:solidFill>
                <a:latin typeface="Aileron Bold"/>
                <a:ea typeface="Aileron Bold"/>
                <a:cs typeface="Aileron Bold"/>
                <a:sym typeface="Aileron Bold"/>
              </a:rPr>
              <a:t>KHUCHUATRI</a:t>
            </a:r>
            <a:r>
              <a:rPr lang="en-US" sz="1710">
                <a:solidFill>
                  <a:srgbClr val="0E2F5F"/>
                </a:solidFill>
                <a:latin typeface="Aileron"/>
                <a:ea typeface="Aileron"/>
                <a:cs typeface="Aileron"/>
                <a:sym typeface="Aileron"/>
              </a:rPr>
              <a:t> (SoKhuChuaTri, TenKhuChuaTri, MaYTaTruong)</a:t>
            </a:r>
          </a:p>
          <a:p>
            <a:pPr algn="just">
              <a:lnSpc>
                <a:spcPts val="2394"/>
              </a:lnSpc>
            </a:pPr>
            <a:r>
              <a:rPr lang="en-US" sz="1710">
                <a:solidFill>
                  <a:srgbClr val="0E2F5F"/>
                </a:solidFill>
                <a:latin typeface="Aileron"/>
                <a:ea typeface="Aileron"/>
                <a:cs typeface="Aileron"/>
                <a:sym typeface="Aileron"/>
              </a:rPr>
              <a:t>Khóa chính: SoKhuChuaTri </a:t>
            </a:r>
          </a:p>
          <a:p>
            <a:pPr algn="just">
              <a:lnSpc>
                <a:spcPts val="2394"/>
              </a:lnSpc>
            </a:pPr>
            <a:r>
              <a:rPr lang="en-US" sz="1710">
                <a:solidFill>
                  <a:srgbClr val="0E2F5F"/>
                </a:solidFill>
                <a:latin typeface="Aileron"/>
                <a:ea typeface="Aileron"/>
                <a:cs typeface="Aileron"/>
                <a:sym typeface="Aileron"/>
              </a:rPr>
              <a:t> Khóa ngoại: MaYTaTruong tham chiếu đến NHANVIEN(MaNV)</a:t>
            </a:r>
          </a:p>
          <a:p>
            <a:pPr algn="just">
              <a:lnSpc>
                <a:spcPts val="2394"/>
              </a:lnSpc>
            </a:pPr>
            <a:r>
              <a:rPr lang="en-US" sz="1710">
                <a:solidFill>
                  <a:srgbClr val="0E2F5F"/>
                </a:solidFill>
                <a:latin typeface="Aileron"/>
                <a:ea typeface="Aileron"/>
                <a:cs typeface="Aileron"/>
                <a:sym typeface="Aileron"/>
              </a:rPr>
              <a:t>NHANVIEN (MaNV, TenNhanVien)</a:t>
            </a:r>
          </a:p>
          <a:p>
            <a:pPr algn="just">
              <a:lnSpc>
                <a:spcPts val="2394"/>
              </a:lnSpc>
            </a:pPr>
            <a:r>
              <a:rPr lang="en-US" sz="1710">
                <a:solidFill>
                  <a:srgbClr val="0E2F5F"/>
                </a:solidFill>
                <a:latin typeface="Aileron"/>
                <a:ea typeface="Aileron"/>
                <a:cs typeface="Aileron"/>
                <a:sym typeface="Aileron"/>
              </a:rPr>
              <a:t>Khóa chính: MaNV</a:t>
            </a:r>
          </a:p>
          <a:p>
            <a:pPr algn="just">
              <a:lnSpc>
                <a:spcPts val="2394"/>
              </a:lnSpc>
            </a:pPr>
            <a:r>
              <a:rPr lang="en-US" sz="1710" b="true">
                <a:solidFill>
                  <a:srgbClr val="0E2F5F"/>
                </a:solidFill>
                <a:latin typeface="Aileron Bold"/>
                <a:ea typeface="Aileron Bold"/>
                <a:cs typeface="Aileron Bold"/>
                <a:sym typeface="Aileron Bold"/>
              </a:rPr>
              <a:t>NHANVIEN_KHUCHUATRI</a:t>
            </a:r>
            <a:r>
              <a:rPr lang="en-US" sz="1710">
                <a:solidFill>
                  <a:srgbClr val="0E2F5F"/>
                </a:solidFill>
                <a:latin typeface="Aileron"/>
                <a:ea typeface="Aileron"/>
                <a:cs typeface="Aileron"/>
                <a:sym typeface="Aileron"/>
              </a:rPr>
              <a:t> (SoKhuChuaTri, MaNV, SoGioLamViec)</a:t>
            </a:r>
          </a:p>
          <a:p>
            <a:pPr algn="just">
              <a:lnSpc>
                <a:spcPts val="2394"/>
              </a:lnSpc>
            </a:pPr>
            <a:r>
              <a:rPr lang="en-US" sz="1710">
                <a:solidFill>
                  <a:srgbClr val="0E2F5F"/>
                </a:solidFill>
                <a:latin typeface="Aileron"/>
                <a:ea typeface="Aileron"/>
                <a:cs typeface="Aileron"/>
                <a:sym typeface="Aileron"/>
              </a:rPr>
              <a:t>Khóa chính: (SoKhuChuaTri, MaNV)</a:t>
            </a:r>
          </a:p>
          <a:p>
            <a:pPr algn="just">
              <a:lnSpc>
                <a:spcPts val="2394"/>
              </a:lnSpc>
            </a:pPr>
            <a:r>
              <a:rPr lang="en-US" sz="1710">
                <a:solidFill>
                  <a:srgbClr val="0E2F5F"/>
                </a:solidFill>
                <a:latin typeface="Aileron"/>
                <a:ea typeface="Aileron"/>
                <a:cs typeface="Aileron"/>
                <a:sym typeface="Aileron"/>
              </a:rPr>
              <a:t> Khóa ngoại: SoKhuChuaTri tham chiếu đến KHUCHUATRI(SoKhuChuaTri)</a:t>
            </a:r>
          </a:p>
          <a:p>
            <a:pPr algn="just">
              <a:lnSpc>
                <a:spcPts val="2394"/>
              </a:lnSpc>
            </a:pPr>
            <a:r>
              <a:rPr lang="en-US" sz="1710">
                <a:solidFill>
                  <a:srgbClr val="0E2F5F"/>
                </a:solidFill>
                <a:latin typeface="Aileron"/>
                <a:ea typeface="Aileron"/>
                <a:cs typeface="Aileron"/>
                <a:sym typeface="Aileron"/>
              </a:rPr>
              <a:t>                   MaNV tham chiếu đến NHANVIEN(MaNV)</a:t>
            </a:r>
          </a:p>
          <a:p>
            <a:pPr algn="just">
              <a:lnSpc>
                <a:spcPts val="2394"/>
              </a:lnSpc>
            </a:pPr>
            <a:r>
              <a:rPr lang="en-US" sz="1710" b="true">
                <a:solidFill>
                  <a:srgbClr val="0E2F5F"/>
                </a:solidFill>
                <a:latin typeface="Aileron Bold"/>
                <a:ea typeface="Aileron Bold"/>
                <a:cs typeface="Aileron Bold"/>
                <a:sym typeface="Aileron Bold"/>
              </a:rPr>
              <a:t>BACSI </a:t>
            </a:r>
            <a:r>
              <a:rPr lang="en-US" sz="1710">
                <a:solidFill>
                  <a:srgbClr val="0E2F5F"/>
                </a:solidFill>
                <a:latin typeface="Aileron"/>
                <a:ea typeface="Aileron"/>
                <a:cs typeface="Aileron"/>
                <a:sym typeface="Aileron"/>
              </a:rPr>
              <a:t>(MaBacSi, TenBacSi)</a:t>
            </a:r>
          </a:p>
          <a:p>
            <a:pPr algn="just">
              <a:lnSpc>
                <a:spcPts val="2394"/>
              </a:lnSpc>
            </a:pPr>
            <a:r>
              <a:rPr lang="en-US" sz="1710">
                <a:solidFill>
                  <a:srgbClr val="0E2F5F"/>
                </a:solidFill>
                <a:latin typeface="Aileron"/>
                <a:ea typeface="Aileron"/>
                <a:cs typeface="Aileron"/>
                <a:sym typeface="Aileron"/>
              </a:rPr>
              <a:t>Khóa chính: MaBacSi</a:t>
            </a:r>
          </a:p>
          <a:p>
            <a:pPr algn="just">
              <a:lnSpc>
                <a:spcPts val="2394"/>
              </a:lnSpc>
            </a:pPr>
            <a:r>
              <a:rPr lang="en-US" sz="1710" b="true">
                <a:solidFill>
                  <a:srgbClr val="0E2F5F"/>
                </a:solidFill>
                <a:latin typeface="Aileron Bold"/>
                <a:ea typeface="Aileron Bold"/>
                <a:cs typeface="Aileron Bold"/>
                <a:sym typeface="Aileron Bold"/>
              </a:rPr>
              <a:t>KHUCHUATRI_BACSI</a:t>
            </a:r>
            <a:r>
              <a:rPr lang="en-US" sz="1710">
                <a:solidFill>
                  <a:srgbClr val="0E2F5F"/>
                </a:solidFill>
                <a:latin typeface="Aileron"/>
                <a:ea typeface="Aileron"/>
                <a:cs typeface="Aileron"/>
                <a:sym typeface="Aileron"/>
              </a:rPr>
              <a:t> (SoKhuChuaTri, MaBacSi)</a:t>
            </a:r>
          </a:p>
          <a:p>
            <a:pPr algn="just">
              <a:lnSpc>
                <a:spcPts val="2394"/>
              </a:lnSpc>
            </a:pPr>
            <a:r>
              <a:rPr lang="en-US" sz="1710">
                <a:solidFill>
                  <a:srgbClr val="0E2F5F"/>
                </a:solidFill>
                <a:latin typeface="Aileron"/>
                <a:ea typeface="Aileron"/>
                <a:cs typeface="Aileron"/>
                <a:sym typeface="Aileron"/>
              </a:rPr>
              <a:t>Khóa chính: (SoKhuChuaTri, MaBacSi)</a:t>
            </a:r>
          </a:p>
          <a:p>
            <a:pPr algn="just">
              <a:lnSpc>
                <a:spcPts val="2394"/>
              </a:lnSpc>
            </a:pPr>
            <a:r>
              <a:rPr lang="en-US" sz="1710">
                <a:solidFill>
                  <a:srgbClr val="0E2F5F"/>
                </a:solidFill>
                <a:latin typeface="Aileron"/>
                <a:ea typeface="Aileron"/>
                <a:cs typeface="Aileron"/>
                <a:sym typeface="Aileron"/>
              </a:rPr>
              <a:t> Khóa ngoại: SoKhuChuaTri tham chiếu đến KHUCHUATRI(SoKhuChuaTri)</a:t>
            </a:r>
          </a:p>
          <a:p>
            <a:pPr algn="just">
              <a:lnSpc>
                <a:spcPts val="2394"/>
              </a:lnSpc>
            </a:pPr>
            <a:r>
              <a:rPr lang="en-US" sz="1710">
                <a:solidFill>
                  <a:srgbClr val="0E2F5F"/>
                </a:solidFill>
                <a:latin typeface="Aileron"/>
                <a:ea typeface="Aileron"/>
                <a:cs typeface="Aileron"/>
                <a:sym typeface="Aileron"/>
              </a:rPr>
              <a:t>         MaBacSi tham chiếu đến BACSI(MaBacSi)</a:t>
            </a:r>
          </a:p>
          <a:p>
            <a:pPr algn="just">
              <a:lnSpc>
                <a:spcPts val="2394"/>
              </a:lnSpc>
            </a:pPr>
            <a:r>
              <a:rPr lang="en-US" sz="1710" b="true">
                <a:solidFill>
                  <a:srgbClr val="0E2F5F"/>
                </a:solidFill>
                <a:latin typeface="Aileron Bold"/>
                <a:ea typeface="Aileron Bold"/>
                <a:cs typeface="Aileron Bold"/>
                <a:sym typeface="Aileron Bold"/>
              </a:rPr>
              <a:t>GIUONG</a:t>
            </a:r>
            <a:r>
              <a:rPr lang="en-US" sz="1710">
                <a:solidFill>
                  <a:srgbClr val="0E2F5F"/>
                </a:solidFill>
                <a:latin typeface="Aileron"/>
                <a:ea typeface="Aileron"/>
                <a:cs typeface="Aileron"/>
                <a:sym typeface="Aileron"/>
              </a:rPr>
              <a:t> (SoGiuong, SoPhong, SoKhuChuaTri)</a:t>
            </a:r>
          </a:p>
          <a:p>
            <a:pPr algn="just">
              <a:lnSpc>
                <a:spcPts val="2394"/>
              </a:lnSpc>
            </a:pPr>
            <a:r>
              <a:rPr lang="en-US" sz="1710">
                <a:solidFill>
                  <a:srgbClr val="0E2F5F"/>
                </a:solidFill>
                <a:latin typeface="Aileron"/>
                <a:ea typeface="Aileron"/>
                <a:cs typeface="Aileron"/>
                <a:sym typeface="Aileron"/>
              </a:rPr>
              <a:t>Khóa chính: SoGiuong</a:t>
            </a:r>
          </a:p>
          <a:p>
            <a:pPr algn="just">
              <a:lnSpc>
                <a:spcPts val="2394"/>
              </a:lnSpc>
            </a:pPr>
            <a:r>
              <a:rPr lang="en-US" sz="1710">
                <a:solidFill>
                  <a:srgbClr val="0E2F5F"/>
                </a:solidFill>
                <a:latin typeface="Aileron"/>
                <a:ea typeface="Aileron"/>
                <a:cs typeface="Aileron"/>
                <a:sym typeface="Aileron"/>
              </a:rPr>
              <a:t> Khóa ngoại: SoKhuChuaTri tham chiếu đến KHUCHUATRI(SoKhuChuaTri)</a:t>
            </a:r>
          </a:p>
          <a:p>
            <a:pPr algn="just">
              <a:lnSpc>
                <a:spcPts val="2394"/>
              </a:lnSpc>
            </a:pPr>
            <a:r>
              <a:rPr lang="en-US" sz="1710" b="true">
                <a:solidFill>
                  <a:srgbClr val="0E2F5F"/>
                </a:solidFill>
                <a:latin typeface="Aileron Bold"/>
                <a:ea typeface="Aileron Bold"/>
                <a:cs typeface="Aileron Bold"/>
                <a:sym typeface="Aileron Bold"/>
              </a:rPr>
              <a:t>BENHNHAN </a:t>
            </a:r>
            <a:r>
              <a:rPr lang="en-US" sz="1710">
                <a:solidFill>
                  <a:srgbClr val="0E2F5F"/>
                </a:solidFill>
                <a:latin typeface="Aileron"/>
                <a:ea typeface="Aileron"/>
                <a:cs typeface="Aileron"/>
                <a:sym typeface="Aileron"/>
              </a:rPr>
              <a:t>(MaBenhNhan, TenBenhNhan, NgaySinh, SoGiuong,LoaiBenhNhan)</a:t>
            </a:r>
          </a:p>
          <a:p>
            <a:pPr algn="just">
              <a:lnSpc>
                <a:spcPts val="2394"/>
              </a:lnSpc>
            </a:pPr>
            <a:r>
              <a:rPr lang="en-US" sz="1710">
                <a:solidFill>
                  <a:srgbClr val="0E2F5F"/>
                </a:solidFill>
                <a:latin typeface="Aileron"/>
                <a:ea typeface="Aileron"/>
                <a:cs typeface="Aileron"/>
                <a:sym typeface="Aileron"/>
              </a:rPr>
              <a:t>Khóa chính: MaBenhNhan</a:t>
            </a:r>
          </a:p>
          <a:p>
            <a:pPr algn="just">
              <a:lnSpc>
                <a:spcPts val="2394"/>
              </a:lnSpc>
            </a:pPr>
            <a:r>
              <a:rPr lang="en-US" sz="1710">
                <a:solidFill>
                  <a:srgbClr val="0E2F5F"/>
                </a:solidFill>
                <a:latin typeface="Aileron"/>
                <a:ea typeface="Aileron"/>
                <a:cs typeface="Aileron"/>
                <a:sym typeface="Aileron"/>
              </a:rPr>
              <a:t> Khóa ngoại: SoGiuong tham chiếu đến GIUONG(SoGiuong)</a:t>
            </a:r>
          </a:p>
          <a:p>
            <a:pPr algn="just">
              <a:lnSpc>
                <a:spcPts val="2394"/>
              </a:lnSpc>
            </a:pPr>
            <a:r>
              <a:rPr lang="en-US" sz="1710" b="true">
                <a:solidFill>
                  <a:srgbClr val="0E2F5F"/>
                </a:solidFill>
                <a:latin typeface="Aileron Bold"/>
                <a:ea typeface="Aileron Bold"/>
                <a:cs typeface="Aileron Bold"/>
                <a:sym typeface="Aileron Bold"/>
              </a:rPr>
              <a:t>SUCHUATRI</a:t>
            </a:r>
            <a:r>
              <a:rPr lang="en-US" sz="1710">
                <a:solidFill>
                  <a:srgbClr val="0E2F5F"/>
                </a:solidFill>
                <a:latin typeface="Aileron"/>
                <a:ea typeface="Aileron"/>
                <a:cs typeface="Aileron"/>
                <a:sym typeface="Aileron"/>
              </a:rPr>
              <a:t> (MaSoChuaTri, NgayChuaTri, ThoiGianChuaTri, KetQua, MaBacSi, MaBenhNhan)</a:t>
            </a:r>
          </a:p>
          <a:p>
            <a:pPr algn="just">
              <a:lnSpc>
                <a:spcPts val="2394"/>
              </a:lnSpc>
            </a:pPr>
            <a:r>
              <a:rPr lang="en-US" sz="1710">
                <a:solidFill>
                  <a:srgbClr val="0E2F5F"/>
                </a:solidFill>
                <a:latin typeface="Aileron"/>
                <a:ea typeface="Aileron"/>
                <a:cs typeface="Aileron"/>
                <a:sym typeface="Aileron"/>
              </a:rPr>
              <a:t>Khóa chính: MaSoChuaTri</a:t>
            </a:r>
          </a:p>
          <a:p>
            <a:pPr algn="just">
              <a:lnSpc>
                <a:spcPts val="2394"/>
              </a:lnSpc>
            </a:pPr>
            <a:r>
              <a:rPr lang="en-US" sz="1710">
                <a:solidFill>
                  <a:srgbClr val="0E2F5F"/>
                </a:solidFill>
                <a:latin typeface="Aileron"/>
                <a:ea typeface="Aileron"/>
                <a:cs typeface="Aileron"/>
                <a:sym typeface="Aileron"/>
              </a:rPr>
              <a:t> Khóa ngoại: MaBacSi tham chiếu đến BACSI(MaBacSi)</a:t>
            </a:r>
          </a:p>
          <a:p>
            <a:pPr algn="just">
              <a:lnSpc>
                <a:spcPts val="2394"/>
              </a:lnSpc>
            </a:pPr>
            <a:r>
              <a:rPr lang="en-US" sz="1710">
                <a:solidFill>
                  <a:srgbClr val="0E2F5F"/>
                </a:solidFill>
                <a:latin typeface="Aileron"/>
                <a:ea typeface="Aileron"/>
                <a:cs typeface="Aileron"/>
                <a:sym typeface="Aileron"/>
              </a:rPr>
              <a:t>                    MaBenhNhan tham chiếu đến BENHNHAN(MaBenhNhan)</a:t>
            </a:r>
          </a:p>
          <a:p>
            <a:pPr algn="just">
              <a:lnSpc>
                <a:spcPts val="2394"/>
              </a:lnSpc>
            </a:pPr>
            <a:r>
              <a:rPr lang="en-US" sz="1710" b="true">
                <a:solidFill>
                  <a:srgbClr val="0E2F5F"/>
                </a:solidFill>
                <a:latin typeface="Aileron Bold"/>
                <a:ea typeface="Aileron Bold"/>
                <a:cs typeface="Aileron Bold"/>
                <a:sym typeface="Aileron Bold"/>
              </a:rPr>
              <a:t>VATTU</a:t>
            </a:r>
            <a:r>
              <a:rPr lang="en-US" sz="1710">
                <a:solidFill>
                  <a:srgbClr val="0E2F5F"/>
                </a:solidFill>
                <a:latin typeface="Aileron"/>
                <a:ea typeface="Aileron"/>
                <a:cs typeface="Aileron"/>
                <a:sym typeface="Aileron"/>
              </a:rPr>
              <a:t> (MaVatTu, TenVatTu, DonGia, DacTa)</a:t>
            </a:r>
          </a:p>
          <a:p>
            <a:pPr algn="just">
              <a:lnSpc>
                <a:spcPts val="2394"/>
              </a:lnSpc>
            </a:pPr>
            <a:r>
              <a:rPr lang="en-US" sz="1710">
                <a:solidFill>
                  <a:srgbClr val="0E2F5F"/>
                </a:solidFill>
                <a:latin typeface="Aileron"/>
                <a:ea typeface="Aileron"/>
                <a:cs typeface="Aileron"/>
                <a:sym typeface="Aileron"/>
              </a:rPr>
              <a:t>Khóa chính: MaVatTu</a:t>
            </a:r>
          </a:p>
          <a:p>
            <a:pPr algn="just">
              <a:lnSpc>
                <a:spcPts val="2394"/>
              </a:lnSpc>
            </a:pPr>
            <a:r>
              <a:rPr lang="en-US" sz="1710" b="true">
                <a:solidFill>
                  <a:srgbClr val="0E2F5F"/>
                </a:solidFill>
                <a:latin typeface="Aileron Bold"/>
                <a:ea typeface="Aileron Bold"/>
                <a:cs typeface="Aileron Bold"/>
                <a:sym typeface="Aileron Bold"/>
              </a:rPr>
              <a:t>VATTU_SU_DUNG</a:t>
            </a:r>
            <a:r>
              <a:rPr lang="en-US" sz="1710">
                <a:solidFill>
                  <a:srgbClr val="0E2F5F"/>
                </a:solidFill>
                <a:latin typeface="Aileron"/>
                <a:ea typeface="Aileron"/>
                <a:cs typeface="Aileron"/>
                <a:sym typeface="Aileron"/>
              </a:rPr>
              <a:t> (MaVatTu, MaBenhNhan, SoLuong, ThoiGianSuDung, TongTien)</a:t>
            </a:r>
          </a:p>
          <a:p>
            <a:pPr algn="just">
              <a:lnSpc>
                <a:spcPts val="2394"/>
              </a:lnSpc>
            </a:pPr>
            <a:r>
              <a:rPr lang="en-US" sz="1710">
                <a:solidFill>
                  <a:srgbClr val="0E2F5F"/>
                </a:solidFill>
                <a:latin typeface="Aileron"/>
                <a:ea typeface="Aileron"/>
                <a:cs typeface="Aileron"/>
                <a:sym typeface="Aileron"/>
              </a:rPr>
              <a:t>Khóa chính: (MaVatTu, MaBenhNhan)</a:t>
            </a:r>
          </a:p>
          <a:p>
            <a:pPr algn="just">
              <a:lnSpc>
                <a:spcPts val="2394"/>
              </a:lnSpc>
            </a:pPr>
            <a:r>
              <a:rPr lang="en-US" sz="1710">
                <a:solidFill>
                  <a:srgbClr val="0E2F5F"/>
                </a:solidFill>
                <a:latin typeface="Aileron"/>
                <a:ea typeface="Aileron"/>
                <a:cs typeface="Aileron"/>
                <a:sym typeface="Aileron"/>
              </a:rPr>
              <a:t> Khóa ngoại: MaVatTu tham chiếu đến VATTU(MaVatTu)</a:t>
            </a:r>
          </a:p>
          <a:p>
            <a:pPr algn="just">
              <a:lnSpc>
                <a:spcPts val="2394"/>
              </a:lnSpc>
            </a:pPr>
            <a:r>
              <a:rPr lang="en-US" sz="1710">
                <a:solidFill>
                  <a:srgbClr val="0E2F5F"/>
                </a:solidFill>
                <a:latin typeface="Aileron"/>
                <a:ea typeface="Aileron"/>
                <a:cs typeface="Aileron"/>
                <a:sym typeface="Aileron"/>
              </a:rPr>
              <a:t>         MaBenhNhan tham chiếu đến BENHNHAN(MaBenhNhan)</a:t>
            </a:r>
          </a:p>
          <a:p>
            <a:pPr algn="ctr">
              <a:lnSpc>
                <a:spcPts val="2394"/>
              </a:lnSpc>
            </a:pPr>
          </a:p>
          <a:p>
            <a:pPr algn="ctr">
              <a:lnSpc>
                <a:spcPts val="239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422" y="2409838"/>
            <a:ext cx="17217149" cy="7543581"/>
            <a:chOff x="0" y="0"/>
            <a:chExt cx="4534558" cy="1986787"/>
          </a:xfrm>
        </p:grpSpPr>
        <p:sp>
          <p:nvSpPr>
            <p:cNvPr name="Freeform 3" id="3"/>
            <p:cNvSpPr/>
            <p:nvPr/>
          </p:nvSpPr>
          <p:spPr>
            <a:xfrm flipH="false" flipV="false" rot="0">
              <a:off x="0" y="0"/>
              <a:ext cx="4534558" cy="1986787"/>
            </a:xfrm>
            <a:custGeom>
              <a:avLst/>
              <a:gdLst/>
              <a:ahLst/>
              <a:cxnLst/>
              <a:rect r="r" b="b" t="t" l="l"/>
              <a:pathLst>
                <a:path h="1986787" w="4534558">
                  <a:moveTo>
                    <a:pt x="8544" y="0"/>
                  </a:moveTo>
                  <a:lnTo>
                    <a:pt x="4526014" y="0"/>
                  </a:lnTo>
                  <a:cubicBezTo>
                    <a:pt x="4530733" y="0"/>
                    <a:pt x="4534558" y="3825"/>
                    <a:pt x="4534558" y="8544"/>
                  </a:cubicBezTo>
                  <a:lnTo>
                    <a:pt x="4534558" y="1978243"/>
                  </a:lnTo>
                  <a:cubicBezTo>
                    <a:pt x="4534558" y="1982962"/>
                    <a:pt x="4530733" y="1986787"/>
                    <a:pt x="4526014" y="1986787"/>
                  </a:cubicBezTo>
                  <a:lnTo>
                    <a:pt x="8544" y="1986787"/>
                  </a:lnTo>
                  <a:cubicBezTo>
                    <a:pt x="3825" y="1986787"/>
                    <a:pt x="0" y="1982962"/>
                    <a:pt x="0" y="1978243"/>
                  </a:cubicBezTo>
                  <a:lnTo>
                    <a:pt x="0" y="8544"/>
                  </a:lnTo>
                  <a:cubicBezTo>
                    <a:pt x="0" y="3825"/>
                    <a:pt x="3825" y="0"/>
                    <a:pt x="8544" y="0"/>
                  </a:cubicBezTo>
                  <a:close/>
                </a:path>
              </a:pathLst>
            </a:custGeom>
            <a:solidFill>
              <a:srgbClr val="8EB4E3"/>
            </a:solidFill>
          </p:spPr>
        </p:sp>
        <p:sp>
          <p:nvSpPr>
            <p:cNvPr name="TextBox 4" id="4"/>
            <p:cNvSpPr txBox="true"/>
            <p:nvPr/>
          </p:nvSpPr>
          <p:spPr>
            <a:xfrm>
              <a:off x="0" y="-47625"/>
              <a:ext cx="4534558" cy="20344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08422" y="61004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62842" y="571947"/>
            <a:ext cx="15037629" cy="1630994"/>
          </a:xfrm>
          <a:prstGeom prst="rect">
            <a:avLst/>
          </a:prstGeom>
        </p:spPr>
        <p:txBody>
          <a:bodyPr anchor="t" rtlCol="false" tIns="0" lIns="0" bIns="0" rIns="0">
            <a:spAutoFit/>
          </a:bodyPr>
          <a:lstStyle/>
          <a:p>
            <a:pPr algn="l" marL="0" indent="0" lvl="0">
              <a:lnSpc>
                <a:spcPts val="6486"/>
              </a:lnSpc>
              <a:spcBef>
                <a:spcPct val="0"/>
              </a:spcBef>
            </a:pPr>
            <a:r>
              <a:rPr lang="en-US" b="true" sz="5107">
                <a:solidFill>
                  <a:srgbClr val="0E2F5F"/>
                </a:solidFill>
                <a:latin typeface="Aileron Heavy"/>
                <a:ea typeface="Aileron Heavy"/>
                <a:cs typeface="Aileron Heavy"/>
                <a:sym typeface="Aileron Heavy"/>
              </a:rPr>
              <a:t>3. Cài đặt CSDL - Tạo database trên SSMS, nhập dữ liệu </a:t>
            </a:r>
          </a:p>
        </p:txBody>
      </p:sp>
      <p:sp>
        <p:nvSpPr>
          <p:cNvPr name="TextBox 10" id="10"/>
          <p:cNvSpPr txBox="true"/>
          <p:nvPr/>
        </p:nvSpPr>
        <p:spPr>
          <a:xfrm rot="0">
            <a:off x="708422" y="9905794"/>
            <a:ext cx="16992049" cy="349248"/>
          </a:xfrm>
          <a:prstGeom prst="rect">
            <a:avLst/>
          </a:prstGeom>
        </p:spPr>
        <p:txBody>
          <a:bodyPr anchor="t" rtlCol="false" tIns="0" lIns="0" bIns="0" rIns="0">
            <a:spAutoFit/>
          </a:bodyPr>
          <a:lstStyle/>
          <a:p>
            <a:pPr algn="ctr">
              <a:lnSpc>
                <a:spcPts val="2800"/>
              </a:lnSpc>
              <a:spcBef>
                <a:spcPct val="0"/>
              </a:spcBef>
            </a:pPr>
          </a:p>
        </p:txBody>
      </p:sp>
      <p:sp>
        <p:nvSpPr>
          <p:cNvPr name="TextBox 11" id="11"/>
          <p:cNvSpPr txBox="true"/>
          <p:nvPr/>
        </p:nvSpPr>
        <p:spPr>
          <a:xfrm rot="0">
            <a:off x="1044464" y="2610281"/>
            <a:ext cx="8343606" cy="8756648"/>
          </a:xfrm>
          <a:prstGeom prst="rect">
            <a:avLst/>
          </a:prstGeom>
        </p:spPr>
        <p:txBody>
          <a:bodyPr anchor="t" rtlCol="false" tIns="0" lIns="0" bIns="0" rIns="0">
            <a:spAutoFit/>
          </a:bodyPr>
          <a:lstStyle/>
          <a:p>
            <a:pPr algn="l">
              <a:lnSpc>
                <a:spcPts val="3500"/>
              </a:lnSpc>
            </a:pPr>
            <a:r>
              <a:rPr lang="en-US" sz="2500" b="true">
                <a:solidFill>
                  <a:srgbClr val="021828"/>
                </a:solidFill>
                <a:latin typeface="Aileron Bold"/>
                <a:ea typeface="Aileron Bold"/>
                <a:cs typeface="Aileron Bold"/>
                <a:sym typeface="Aileron Bold"/>
              </a:rPr>
              <a:t>CREATE DATABASE QLBV</a:t>
            </a:r>
          </a:p>
          <a:p>
            <a:pPr algn="l">
              <a:lnSpc>
                <a:spcPts val="3500"/>
              </a:lnSpc>
            </a:pPr>
            <a:r>
              <a:rPr lang="en-US" sz="2500" b="true">
                <a:solidFill>
                  <a:srgbClr val="021828"/>
                </a:solidFill>
                <a:latin typeface="Aileron Bold"/>
                <a:ea typeface="Aileron Bold"/>
                <a:cs typeface="Aileron Bold"/>
                <a:sym typeface="Aileron Bold"/>
              </a:rPr>
              <a:t>GO</a:t>
            </a:r>
          </a:p>
          <a:p>
            <a:pPr algn="l">
              <a:lnSpc>
                <a:spcPts val="3500"/>
              </a:lnSpc>
            </a:pPr>
            <a:r>
              <a:rPr lang="en-US" sz="2500" b="true">
                <a:solidFill>
                  <a:srgbClr val="021828"/>
                </a:solidFill>
                <a:latin typeface="Aileron Bold"/>
                <a:ea typeface="Aileron Bold"/>
                <a:cs typeface="Aileron Bold"/>
                <a:sym typeface="Aileron Bold"/>
              </a:rPr>
              <a:t>USE QLBV</a:t>
            </a:r>
          </a:p>
          <a:p>
            <a:pPr algn="l">
              <a:lnSpc>
                <a:spcPts val="3500"/>
              </a:lnSpc>
            </a:pPr>
          </a:p>
          <a:p>
            <a:pPr algn="l">
              <a:lnSpc>
                <a:spcPts val="3500"/>
              </a:lnSpc>
              <a:spcBef>
                <a:spcPct val="0"/>
              </a:spcBef>
            </a:pPr>
            <a:r>
              <a:rPr lang="en-US" b="true" sz="2500">
                <a:solidFill>
                  <a:srgbClr val="021828"/>
                </a:solidFill>
                <a:latin typeface="Aileron Bold"/>
                <a:ea typeface="Aileron Bold"/>
                <a:cs typeface="Aileron Bold"/>
                <a:sym typeface="Aileron Bold"/>
              </a:rPr>
              <a:t>-- TẠO BẢNG NHÂN VIÊ</a:t>
            </a:r>
            <a:r>
              <a:rPr lang="en-US" b="true" sz="2500">
                <a:solidFill>
                  <a:srgbClr val="021828"/>
                </a:solidFill>
                <a:latin typeface="Aileron Bold"/>
                <a:ea typeface="Aileron Bold"/>
                <a:cs typeface="Aileron Bold"/>
                <a:sym typeface="Aileron Bold"/>
              </a:rPr>
              <a:t>N </a:t>
            </a:r>
          </a:p>
          <a:p>
            <a:pPr algn="l">
              <a:lnSpc>
                <a:spcPts val="3500"/>
              </a:lnSpc>
              <a:spcBef>
                <a:spcPct val="0"/>
              </a:spcBef>
            </a:pPr>
            <a:r>
              <a:rPr lang="en-US" sz="2500">
                <a:solidFill>
                  <a:srgbClr val="021828"/>
                </a:solidFill>
                <a:latin typeface="Aileron"/>
                <a:ea typeface="Aileron"/>
                <a:cs typeface="Aileron"/>
                <a:sym typeface="Aileron"/>
              </a:rPr>
              <a:t>CREATE TABLE NHANVIEN (</a:t>
            </a:r>
          </a:p>
          <a:p>
            <a:pPr algn="l">
              <a:lnSpc>
                <a:spcPts val="3500"/>
              </a:lnSpc>
              <a:spcBef>
                <a:spcPct val="0"/>
              </a:spcBef>
            </a:pPr>
            <a:r>
              <a:rPr lang="en-US" sz="2500">
                <a:solidFill>
                  <a:srgbClr val="021828"/>
                </a:solidFill>
                <a:latin typeface="Aileron"/>
                <a:ea typeface="Aileron"/>
                <a:cs typeface="Aileron"/>
                <a:sym typeface="Aileron"/>
              </a:rPr>
              <a:t>MaNV INT PRIMARY KEY,</a:t>
            </a:r>
          </a:p>
          <a:p>
            <a:pPr algn="l">
              <a:lnSpc>
                <a:spcPts val="3500"/>
              </a:lnSpc>
              <a:spcBef>
                <a:spcPct val="0"/>
              </a:spcBef>
            </a:pPr>
            <a:r>
              <a:rPr lang="en-US" sz="2500">
                <a:solidFill>
                  <a:srgbClr val="021828"/>
                </a:solidFill>
                <a:latin typeface="Aileron"/>
                <a:ea typeface="Aileron"/>
                <a:cs typeface="Aileron"/>
                <a:sym typeface="Aileron"/>
              </a:rPr>
              <a:t>TenNhanVien NVARCHAR(100))</a:t>
            </a:r>
          </a:p>
          <a:p>
            <a:pPr algn="l">
              <a:lnSpc>
                <a:spcPts val="3500"/>
              </a:lnSpc>
              <a:spcBef>
                <a:spcPct val="0"/>
              </a:spcBef>
            </a:pPr>
          </a:p>
          <a:p>
            <a:pPr algn="l">
              <a:lnSpc>
                <a:spcPts val="3500"/>
              </a:lnSpc>
              <a:spcBef>
                <a:spcPct val="0"/>
              </a:spcBef>
            </a:pPr>
            <a:r>
              <a:rPr lang="en-US" b="true" sz="2500">
                <a:solidFill>
                  <a:srgbClr val="021828"/>
                </a:solidFill>
                <a:latin typeface="Aileron Bold"/>
                <a:ea typeface="Aileron Bold"/>
                <a:cs typeface="Aileron Bold"/>
                <a:sym typeface="Aileron Bold"/>
              </a:rPr>
              <a:t>-- TẠO BẢNG KHU CHỮA TRỊ </a:t>
            </a:r>
          </a:p>
          <a:p>
            <a:pPr algn="l">
              <a:lnSpc>
                <a:spcPts val="3500"/>
              </a:lnSpc>
              <a:spcBef>
                <a:spcPct val="0"/>
              </a:spcBef>
            </a:pPr>
            <a:r>
              <a:rPr lang="en-US" sz="2500">
                <a:solidFill>
                  <a:srgbClr val="021828"/>
                </a:solidFill>
                <a:latin typeface="Aileron"/>
                <a:ea typeface="Aileron"/>
                <a:cs typeface="Aileron"/>
                <a:sym typeface="Aileron"/>
              </a:rPr>
              <a:t>CREATE TABLE KHUCHUATRI (</a:t>
            </a:r>
          </a:p>
          <a:p>
            <a:pPr algn="l">
              <a:lnSpc>
                <a:spcPts val="3500"/>
              </a:lnSpc>
              <a:spcBef>
                <a:spcPct val="0"/>
              </a:spcBef>
            </a:pPr>
            <a:r>
              <a:rPr lang="en-US" sz="2500">
                <a:solidFill>
                  <a:srgbClr val="021828"/>
                </a:solidFill>
                <a:latin typeface="Aileron"/>
                <a:ea typeface="Aileron"/>
                <a:cs typeface="Aileron"/>
                <a:sym typeface="Aileron"/>
              </a:rPr>
              <a:t>    SoKhuChuaTri INT PRIMARY KEY,</a:t>
            </a:r>
          </a:p>
          <a:p>
            <a:pPr algn="l">
              <a:lnSpc>
                <a:spcPts val="3500"/>
              </a:lnSpc>
              <a:spcBef>
                <a:spcPct val="0"/>
              </a:spcBef>
            </a:pPr>
            <a:r>
              <a:rPr lang="en-US" sz="2500">
                <a:solidFill>
                  <a:srgbClr val="021828"/>
                </a:solidFill>
                <a:latin typeface="Aileron"/>
                <a:ea typeface="Aileron"/>
                <a:cs typeface="Aileron"/>
                <a:sym typeface="Aileron"/>
              </a:rPr>
              <a:t>    TenKhuChuaTri NVARCHAR(100),</a:t>
            </a:r>
          </a:p>
          <a:p>
            <a:pPr algn="l">
              <a:lnSpc>
                <a:spcPts val="3500"/>
              </a:lnSpc>
              <a:spcBef>
                <a:spcPct val="0"/>
              </a:spcBef>
            </a:pPr>
            <a:r>
              <a:rPr lang="en-US" sz="2500">
                <a:solidFill>
                  <a:srgbClr val="021828"/>
                </a:solidFill>
                <a:latin typeface="Aileron"/>
                <a:ea typeface="Aileron"/>
                <a:cs typeface="Aileron"/>
                <a:sym typeface="Aileron"/>
              </a:rPr>
              <a:t>    MaYTaTruong INT,</a:t>
            </a:r>
          </a:p>
          <a:p>
            <a:pPr algn="l">
              <a:lnSpc>
                <a:spcPts val="3500"/>
              </a:lnSpc>
              <a:spcBef>
                <a:spcPct val="0"/>
              </a:spcBef>
            </a:pPr>
            <a:r>
              <a:rPr lang="en-US" sz="2500">
                <a:solidFill>
                  <a:srgbClr val="021828"/>
                </a:solidFill>
                <a:latin typeface="Aileron"/>
                <a:ea typeface="Aileron"/>
                <a:cs typeface="Aileron"/>
                <a:sym typeface="Aileron"/>
              </a:rPr>
              <a:t>    CONSTRAINT FK_KhuChuaTri_YTaTruong FOREIGN KEY (MaYTaTruong) REFERENCES NHANVIEN(MaNV))</a:t>
            </a:r>
          </a:p>
          <a:p>
            <a:pPr algn="l">
              <a:lnSpc>
                <a:spcPts val="3500"/>
              </a:lnSpc>
              <a:spcBef>
                <a:spcPct val="0"/>
              </a:spcBef>
            </a:pPr>
          </a:p>
          <a:p>
            <a:pPr algn="l">
              <a:lnSpc>
                <a:spcPts val="3500"/>
              </a:lnSpc>
              <a:spcBef>
                <a:spcPct val="0"/>
              </a:spcBef>
            </a:pPr>
          </a:p>
          <a:p>
            <a:pPr algn="l">
              <a:lnSpc>
                <a:spcPts val="3500"/>
              </a:lnSpc>
              <a:spcBef>
                <a:spcPct val="0"/>
              </a:spcBef>
            </a:pPr>
          </a:p>
          <a:p>
            <a:pPr algn="l">
              <a:lnSpc>
                <a:spcPts val="3500"/>
              </a:lnSpc>
              <a:spcBef>
                <a:spcPct val="0"/>
              </a:spcBef>
            </a:pPr>
          </a:p>
        </p:txBody>
      </p:sp>
      <p:sp>
        <p:nvSpPr>
          <p:cNvPr name="AutoShape 12" id="12"/>
          <p:cNvSpPr/>
          <p:nvPr/>
        </p:nvSpPr>
        <p:spPr>
          <a:xfrm flipV="true">
            <a:off x="9639006" y="2784288"/>
            <a:ext cx="0" cy="6794682"/>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9904456" y="2610281"/>
            <a:ext cx="8383544" cy="9609453"/>
          </a:xfrm>
          <a:prstGeom prst="rect">
            <a:avLst/>
          </a:prstGeom>
        </p:spPr>
        <p:txBody>
          <a:bodyPr anchor="t" rtlCol="false" tIns="0" lIns="0" bIns="0" rIns="0">
            <a:spAutoFit/>
          </a:bodyPr>
          <a:lstStyle/>
          <a:p>
            <a:pPr algn="l">
              <a:lnSpc>
                <a:spcPts val="3500"/>
              </a:lnSpc>
            </a:pPr>
            <a:r>
              <a:rPr lang="en-US" sz="2500" b="true">
                <a:solidFill>
                  <a:srgbClr val="021828"/>
                </a:solidFill>
                <a:latin typeface="Aileron Bold"/>
                <a:ea typeface="Aileron Bold"/>
                <a:cs typeface="Aileron Bold"/>
                <a:sym typeface="Aileron Bold"/>
              </a:rPr>
              <a:t>-- TẠO BẢNG NHÂN VIÊN - KHU CHỮA TRỊ </a:t>
            </a:r>
          </a:p>
          <a:p>
            <a:pPr algn="l">
              <a:lnSpc>
                <a:spcPts val="3500"/>
              </a:lnSpc>
            </a:pPr>
            <a:r>
              <a:rPr lang="en-US" sz="2500">
                <a:solidFill>
                  <a:srgbClr val="021828"/>
                </a:solidFill>
                <a:latin typeface="Aileron"/>
                <a:ea typeface="Aileron"/>
                <a:cs typeface="Aileron"/>
                <a:sym typeface="Aileron"/>
              </a:rPr>
              <a:t>CREATE TABLE NHANVIEN_KHUCHUATRI (</a:t>
            </a:r>
          </a:p>
          <a:p>
            <a:pPr algn="l">
              <a:lnSpc>
                <a:spcPts val="3500"/>
              </a:lnSpc>
            </a:pPr>
            <a:r>
              <a:rPr lang="en-US" sz="2500">
                <a:solidFill>
                  <a:srgbClr val="021828"/>
                </a:solidFill>
                <a:latin typeface="Aileron"/>
                <a:ea typeface="Aileron"/>
                <a:cs typeface="Aileron"/>
                <a:sym typeface="Aileron"/>
              </a:rPr>
              <a:t>    SoKhuChuaTri INT,</a:t>
            </a:r>
          </a:p>
          <a:p>
            <a:pPr algn="l">
              <a:lnSpc>
                <a:spcPts val="3500"/>
              </a:lnSpc>
            </a:pPr>
            <a:r>
              <a:rPr lang="en-US" sz="2500">
                <a:solidFill>
                  <a:srgbClr val="021828"/>
                </a:solidFill>
                <a:latin typeface="Aileron"/>
                <a:ea typeface="Aileron"/>
                <a:cs typeface="Aileron"/>
                <a:sym typeface="Aileron"/>
              </a:rPr>
              <a:t>    MaNV INT,</a:t>
            </a:r>
          </a:p>
          <a:p>
            <a:pPr algn="l">
              <a:lnSpc>
                <a:spcPts val="3500"/>
              </a:lnSpc>
            </a:pPr>
            <a:r>
              <a:rPr lang="en-US" sz="2500">
                <a:solidFill>
                  <a:srgbClr val="021828"/>
                </a:solidFill>
                <a:latin typeface="Aileron"/>
                <a:ea typeface="Aileron"/>
                <a:cs typeface="Aileron"/>
                <a:sym typeface="Aileron"/>
              </a:rPr>
              <a:t>    SoGioLamViec INT,</a:t>
            </a:r>
          </a:p>
          <a:p>
            <a:pPr algn="l">
              <a:lnSpc>
                <a:spcPts val="3500"/>
              </a:lnSpc>
            </a:pPr>
            <a:r>
              <a:rPr lang="en-US" sz="2500">
                <a:solidFill>
                  <a:srgbClr val="021828"/>
                </a:solidFill>
                <a:latin typeface="Aileron"/>
                <a:ea typeface="Aileron"/>
                <a:cs typeface="Aileron"/>
                <a:sym typeface="Aileron"/>
              </a:rPr>
              <a:t>    PRIMARY KEY (SoKhuChuaTri, MaNV),</a:t>
            </a:r>
          </a:p>
          <a:p>
            <a:pPr algn="l">
              <a:lnSpc>
                <a:spcPts val="3500"/>
              </a:lnSpc>
            </a:pPr>
            <a:r>
              <a:rPr lang="en-US" sz="2500">
                <a:solidFill>
                  <a:srgbClr val="021828"/>
                </a:solidFill>
                <a:latin typeface="Aileron"/>
                <a:ea typeface="Aileron"/>
                <a:cs typeface="Aileron"/>
                <a:sym typeface="Aileron"/>
              </a:rPr>
              <a:t>    CONSTRAINT FK_NVKCT_KhuChuaTri FOREIGN KEY (SoKhuChuaTri) REFERENCES KHUCHUATRI(SoKhuChuaTri),</a:t>
            </a:r>
          </a:p>
          <a:p>
            <a:pPr algn="l">
              <a:lnSpc>
                <a:spcPts val="3500"/>
              </a:lnSpc>
            </a:pPr>
            <a:r>
              <a:rPr lang="en-US" sz="2500">
                <a:solidFill>
                  <a:srgbClr val="021828"/>
                </a:solidFill>
                <a:latin typeface="Aileron"/>
                <a:ea typeface="Aileron"/>
                <a:cs typeface="Aileron"/>
                <a:sym typeface="Aileron"/>
              </a:rPr>
              <a:t>    CONSTRAINT FK_NVKCT_NhanVien FOREIGN KEY (MaNV) REFERENCES NHANVIEN(MaNV))</a:t>
            </a:r>
          </a:p>
          <a:p>
            <a:pPr algn="l">
              <a:lnSpc>
                <a:spcPts val="3500"/>
              </a:lnSpc>
            </a:pPr>
          </a:p>
          <a:p>
            <a:pPr algn="l">
              <a:lnSpc>
                <a:spcPts val="3500"/>
              </a:lnSpc>
              <a:spcBef>
                <a:spcPct val="0"/>
              </a:spcBef>
            </a:pPr>
            <a:r>
              <a:rPr lang="en-US" b="true" sz="2500">
                <a:solidFill>
                  <a:srgbClr val="021828"/>
                </a:solidFill>
                <a:latin typeface="Aileron Bold"/>
                <a:ea typeface="Aileron Bold"/>
                <a:cs typeface="Aileron Bold"/>
                <a:sym typeface="Aileron Bold"/>
              </a:rPr>
              <a:t>--</a:t>
            </a:r>
            <a:r>
              <a:rPr lang="en-US" b="true" sz="2500">
                <a:solidFill>
                  <a:srgbClr val="021828"/>
                </a:solidFill>
                <a:latin typeface="Aileron Bold"/>
                <a:ea typeface="Aileron Bold"/>
                <a:cs typeface="Aileron Bold"/>
                <a:sym typeface="Aileron Bold"/>
              </a:rPr>
              <a:t>TẠO BẢNG BÁC SĨ</a:t>
            </a:r>
            <a:r>
              <a:rPr lang="en-US" b="true" sz="2500">
                <a:solidFill>
                  <a:srgbClr val="021828"/>
                </a:solidFill>
                <a:latin typeface="Aileron Bold"/>
                <a:ea typeface="Aileron Bold"/>
                <a:cs typeface="Aileron Bold"/>
                <a:sym typeface="Aileron Bold"/>
              </a:rPr>
              <a:t> </a:t>
            </a:r>
          </a:p>
          <a:p>
            <a:pPr algn="l">
              <a:lnSpc>
                <a:spcPts val="3500"/>
              </a:lnSpc>
              <a:spcBef>
                <a:spcPct val="0"/>
              </a:spcBef>
            </a:pPr>
            <a:r>
              <a:rPr lang="en-US" sz="2500">
                <a:solidFill>
                  <a:srgbClr val="021828"/>
                </a:solidFill>
                <a:latin typeface="Aileron"/>
                <a:ea typeface="Aileron"/>
                <a:cs typeface="Aileron"/>
                <a:sym typeface="Aileron"/>
              </a:rPr>
              <a:t>CREATE TABLE BACSI (</a:t>
            </a:r>
          </a:p>
          <a:p>
            <a:pPr algn="l">
              <a:lnSpc>
                <a:spcPts val="3500"/>
              </a:lnSpc>
              <a:spcBef>
                <a:spcPct val="0"/>
              </a:spcBef>
            </a:pPr>
            <a:r>
              <a:rPr lang="en-US" sz="2500">
                <a:solidFill>
                  <a:srgbClr val="021828"/>
                </a:solidFill>
                <a:latin typeface="Aileron"/>
                <a:ea typeface="Aileron"/>
                <a:cs typeface="Aileron"/>
                <a:sym typeface="Aileron"/>
              </a:rPr>
              <a:t>MaBacSi INT PRIMARY KEY,</a:t>
            </a:r>
          </a:p>
          <a:p>
            <a:pPr algn="l">
              <a:lnSpc>
                <a:spcPts val="3500"/>
              </a:lnSpc>
              <a:spcBef>
                <a:spcPct val="0"/>
              </a:spcBef>
            </a:pPr>
            <a:r>
              <a:rPr lang="en-US" sz="2500">
                <a:solidFill>
                  <a:srgbClr val="021828"/>
                </a:solidFill>
                <a:latin typeface="Aileron"/>
                <a:ea typeface="Aileron"/>
                <a:cs typeface="Aileron"/>
                <a:sym typeface="Aileron"/>
              </a:rPr>
              <a:t>TenBacSi NVARCHAR(100))</a:t>
            </a:r>
          </a:p>
          <a:p>
            <a:pPr algn="l">
              <a:lnSpc>
                <a:spcPts val="2940"/>
              </a:lnSpc>
              <a:spcBef>
                <a:spcPct val="0"/>
              </a:spcBef>
            </a:pPr>
          </a:p>
          <a:p>
            <a:pPr algn="l">
              <a:lnSpc>
                <a:spcPts val="2940"/>
              </a:lnSpc>
              <a:spcBef>
                <a:spcPct val="0"/>
              </a:spcBef>
            </a:pPr>
          </a:p>
          <a:p>
            <a:pPr algn="l">
              <a:lnSpc>
                <a:spcPts val="2940"/>
              </a:lnSpc>
              <a:spcBef>
                <a:spcPct val="0"/>
              </a:spcBef>
            </a:pPr>
          </a:p>
          <a:p>
            <a:pPr algn="l">
              <a:lnSpc>
                <a:spcPts val="2940"/>
              </a:lnSpc>
              <a:spcBef>
                <a:spcPct val="0"/>
              </a:spcBef>
            </a:pPr>
          </a:p>
          <a:p>
            <a:pPr algn="l">
              <a:lnSpc>
                <a:spcPts val="2940"/>
              </a:lnSpc>
              <a:spcBef>
                <a:spcPct val="0"/>
              </a:spcBef>
            </a:pPr>
          </a:p>
          <a:p>
            <a:pPr algn="l">
              <a:lnSpc>
                <a:spcPts val="2940"/>
              </a:lnSpc>
              <a:spcBef>
                <a:spcPct val="0"/>
              </a:spcBef>
            </a:pPr>
          </a:p>
          <a:p>
            <a:pPr algn="l">
              <a:lnSpc>
                <a:spcPts val="29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DAGmlvYmtp0</dc:identifier>
  <dcterms:modified xsi:type="dcterms:W3CDTF">2011-08-01T06:04:30Z</dcterms:modified>
  <cp:revision>1</cp:revision>
  <dc:title>Blue and White Simple The Future Of The Arctic Presentation</dc:title>
</cp:coreProperties>
</file>